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0"/>
  </p:notesMasterIdLst>
  <p:handoutMasterIdLst>
    <p:handoutMasterId r:id="rId11"/>
  </p:handoutMasterIdLst>
  <p:sldIdLst>
    <p:sldId id="268" r:id="rId2"/>
    <p:sldId id="274" r:id="rId3"/>
    <p:sldId id="275" r:id="rId4"/>
    <p:sldId id="276" r:id="rId5"/>
    <p:sldId id="277" r:id="rId6"/>
    <p:sldId id="280" r:id="rId7"/>
    <p:sldId id="279" r:id="rId8"/>
    <p:sldId id="278" r:id="rId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33" d="100"/>
          <a:sy n="133" d="100"/>
        </p:scale>
        <p:origin x="-132" y="-84"/>
      </p:cViewPr>
      <p:guideLst>
        <p:guide orient="horz" pos="923"/>
        <p:guide orient="horz" pos="3013"/>
        <p:guide pos="2879"/>
      </p:guideLst>
    </p:cSldViewPr>
  </p:slideViewPr>
  <p:notesTextViewPr>
    <p:cViewPr>
      <p:scale>
        <a:sx n="100" d="100"/>
        <a:sy n="100" d="100"/>
      </p:scale>
      <p:origin x="0" y="0"/>
    </p:cViewPr>
  </p:notesTextViewPr>
  <p:notesViewPr>
    <p:cSldViewPr snapToGrid="0" snapToObjects="1" showGuides="1">
      <p:cViewPr varScale="1">
        <p:scale>
          <a:sx n="128" d="100"/>
          <a:sy n="128" d="100"/>
        </p:scale>
        <p:origin x="-4752" y="-10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4B24161-E337-B945-A93A-8E8629E41FAA}" type="datetimeFigureOut">
              <a:rPr lang="en-US" smtClean="0"/>
              <a:t>1/12/2018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9B2B805-FA8E-6445-9A56-14EDE22D6533}" type="slidenum">
              <a:rPr lang="en-US" smtClean="0"/>
              <a:t>‹#›</a:t>
            </a:fld>
            <a:endParaRPr lang="en-US"/>
          </a:p>
        </p:txBody>
      </p:sp>
    </p:spTree>
    <p:extLst>
      <p:ext uri="{BB962C8B-B14F-4D97-AF65-F5344CB8AC3E}">
        <p14:creationId xmlns:p14="http://schemas.microsoft.com/office/powerpoint/2010/main" val="24574909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9010FE-0DC3-4B40-BA9A-65D40C10BA3A}" type="datetimeFigureOut">
              <a:rPr lang="en-US" smtClean="0"/>
              <a:t>1/12/2018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7F290D-791E-FD4D-A9EB-02BC59FF9611}" type="slidenum">
              <a:rPr lang="en-US" smtClean="0"/>
              <a:t>‹#›</a:t>
            </a:fld>
            <a:endParaRPr lang="en-US"/>
          </a:p>
        </p:txBody>
      </p:sp>
    </p:spTree>
    <p:extLst>
      <p:ext uri="{BB962C8B-B14F-4D97-AF65-F5344CB8AC3E}">
        <p14:creationId xmlns:p14="http://schemas.microsoft.com/office/powerpoint/2010/main" val="125415990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_Cover Option 1">
    <p:spTree>
      <p:nvGrpSpPr>
        <p:cNvPr id="1" name=""/>
        <p:cNvGrpSpPr/>
        <p:nvPr/>
      </p:nvGrpSpPr>
      <p:grpSpPr>
        <a:xfrm>
          <a:off x="0" y="0"/>
          <a:ext cx="0" cy="0"/>
          <a:chOff x="0" y="0"/>
          <a:chExt cx="0" cy="0"/>
        </a:xfrm>
      </p:grpSpPr>
      <p:pic>
        <p:nvPicPr>
          <p:cNvPr id="8" name="Picture 7" descr="Cover layout-01.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80000" cy="5163750"/>
          </a:xfrm>
          <a:prstGeom prst="rect">
            <a:avLst/>
          </a:prstGeom>
        </p:spPr>
      </p:pic>
      <p:sp>
        <p:nvSpPr>
          <p:cNvPr id="2" name="Title 1"/>
          <p:cNvSpPr>
            <a:spLocks noGrp="1"/>
          </p:cNvSpPr>
          <p:nvPr>
            <p:ph type="ctrTitle"/>
          </p:nvPr>
        </p:nvSpPr>
        <p:spPr>
          <a:xfrm>
            <a:off x="507425" y="1348094"/>
            <a:ext cx="6477440" cy="1102519"/>
          </a:xfrm>
        </p:spPr>
        <p:txBody>
          <a:bodyPr/>
          <a:lstStyle>
            <a:lvl1pP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501167" y="4409478"/>
            <a:ext cx="4500252" cy="333347"/>
          </a:xfrm>
        </p:spPr>
        <p:txBody>
          <a:bodyPr anchor="b"/>
          <a:lstStyle>
            <a:lvl1pPr marL="0" indent="0" algn="l">
              <a:buNone/>
              <a:defRPr b="0" i="0">
                <a:solidFill>
                  <a:schemeClr val="bg2"/>
                </a:solidFill>
                <a:latin typeface="Neo Sans"/>
                <a:cs typeface="Neo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066508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_Cover Option 2">
    <p:spTree>
      <p:nvGrpSpPr>
        <p:cNvPr id="1" name=""/>
        <p:cNvGrpSpPr/>
        <p:nvPr/>
      </p:nvGrpSpPr>
      <p:grpSpPr>
        <a:xfrm>
          <a:off x="0" y="0"/>
          <a:ext cx="0" cy="0"/>
          <a:chOff x="0" y="0"/>
          <a:chExt cx="0" cy="0"/>
        </a:xfrm>
      </p:grpSpPr>
      <p:pic>
        <p:nvPicPr>
          <p:cNvPr id="4" name="Picture 3" descr="Cover layout-02.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80000" cy="5163750"/>
          </a:xfrm>
          <a:prstGeom prst="rect">
            <a:avLst/>
          </a:prstGeom>
        </p:spPr>
      </p:pic>
      <p:sp>
        <p:nvSpPr>
          <p:cNvPr id="2" name="Title 1"/>
          <p:cNvSpPr>
            <a:spLocks noGrp="1"/>
          </p:cNvSpPr>
          <p:nvPr>
            <p:ph type="ctrTitle"/>
          </p:nvPr>
        </p:nvSpPr>
        <p:spPr>
          <a:xfrm>
            <a:off x="507425" y="1348094"/>
            <a:ext cx="6448900" cy="1102519"/>
          </a:xfrm>
        </p:spPr>
        <p:txBody>
          <a:bodyPr/>
          <a:lstStyle>
            <a:lvl1pP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501167" y="4409478"/>
            <a:ext cx="4500252" cy="333347"/>
          </a:xfrm>
        </p:spPr>
        <p:txBody>
          <a:bodyPr anchor="b"/>
          <a:lstStyle>
            <a:lvl1pPr marL="0" indent="0" algn="l">
              <a:buNone/>
              <a:defRPr b="0" i="0">
                <a:solidFill>
                  <a:schemeClr val="bg2"/>
                </a:solidFill>
                <a:latin typeface="Neo Sans"/>
                <a:cs typeface="Neo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967198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_Section Option 1">
    <p:spTree>
      <p:nvGrpSpPr>
        <p:cNvPr id="1" name=""/>
        <p:cNvGrpSpPr/>
        <p:nvPr/>
      </p:nvGrpSpPr>
      <p:grpSpPr>
        <a:xfrm>
          <a:off x="0" y="0"/>
          <a:ext cx="0" cy="0"/>
          <a:chOff x="0" y="0"/>
          <a:chExt cx="0" cy="0"/>
        </a:xfrm>
      </p:grpSpPr>
      <p:pic>
        <p:nvPicPr>
          <p:cNvPr id="8" name="Picture 7" descr="Divider-03.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80000" cy="5163750"/>
          </a:xfrm>
          <a:prstGeom prst="rect">
            <a:avLst/>
          </a:prstGeom>
        </p:spPr>
      </p:pic>
      <p:sp>
        <p:nvSpPr>
          <p:cNvPr id="2" name="Title 1"/>
          <p:cNvSpPr>
            <a:spLocks noGrp="1"/>
          </p:cNvSpPr>
          <p:nvPr>
            <p:ph type="title" hasCustomPrompt="1"/>
          </p:nvPr>
        </p:nvSpPr>
        <p:spPr>
          <a:xfrm>
            <a:off x="501135" y="3833245"/>
            <a:ext cx="6205473" cy="1021556"/>
          </a:xfrm>
        </p:spPr>
        <p:txBody>
          <a:bodyPr anchor="b"/>
          <a:lstStyle>
            <a:lvl1pPr algn="l">
              <a:defRPr sz="3200" b="1" i="0" cap="none">
                <a:latin typeface="Neo Sans"/>
                <a:cs typeface="Neo Sans"/>
              </a:defRPr>
            </a:lvl1pPr>
          </a:lstStyle>
          <a:p>
            <a:r>
              <a:rPr lang="en-AU" dirty="0" smtClean="0"/>
              <a:t>Click to edit master title style</a:t>
            </a:r>
            <a:endParaRPr lang="en-US" dirty="0"/>
          </a:p>
        </p:txBody>
      </p:sp>
    </p:spTree>
    <p:extLst>
      <p:ext uri="{BB962C8B-B14F-4D97-AF65-F5344CB8AC3E}">
        <p14:creationId xmlns:p14="http://schemas.microsoft.com/office/powerpoint/2010/main" val="896667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_Section Option 2">
    <p:spTree>
      <p:nvGrpSpPr>
        <p:cNvPr id="1" name=""/>
        <p:cNvGrpSpPr/>
        <p:nvPr/>
      </p:nvGrpSpPr>
      <p:grpSpPr>
        <a:xfrm>
          <a:off x="0" y="0"/>
          <a:ext cx="0" cy="0"/>
          <a:chOff x="0" y="0"/>
          <a:chExt cx="0" cy="0"/>
        </a:xfrm>
      </p:grpSpPr>
      <p:pic>
        <p:nvPicPr>
          <p:cNvPr id="5" name="Picture 4" descr="Divider-04.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80000" cy="5163750"/>
          </a:xfrm>
          <a:prstGeom prst="rect">
            <a:avLst/>
          </a:prstGeom>
        </p:spPr>
      </p:pic>
      <p:sp>
        <p:nvSpPr>
          <p:cNvPr id="7" name="Title 1"/>
          <p:cNvSpPr>
            <a:spLocks noGrp="1"/>
          </p:cNvSpPr>
          <p:nvPr>
            <p:ph type="title" hasCustomPrompt="1"/>
          </p:nvPr>
        </p:nvSpPr>
        <p:spPr>
          <a:xfrm>
            <a:off x="501135" y="3833245"/>
            <a:ext cx="6205473" cy="1021556"/>
          </a:xfrm>
        </p:spPr>
        <p:txBody>
          <a:bodyPr anchor="b"/>
          <a:lstStyle>
            <a:lvl1pPr algn="l">
              <a:defRPr sz="3200" b="1" i="0" cap="none">
                <a:latin typeface="Neo Sans"/>
                <a:cs typeface="Neo Sans"/>
              </a:defRPr>
            </a:lvl1pPr>
          </a:lstStyle>
          <a:p>
            <a:r>
              <a:rPr lang="en-AU" dirty="0" smtClean="0"/>
              <a:t>Click to edit master title style</a:t>
            </a:r>
            <a:endParaRPr lang="en-US" dirty="0"/>
          </a:p>
        </p:txBody>
      </p:sp>
    </p:spTree>
    <p:extLst>
      <p:ext uri="{BB962C8B-B14F-4D97-AF65-F5344CB8AC3E}">
        <p14:creationId xmlns:p14="http://schemas.microsoft.com/office/powerpoint/2010/main" val="4008873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_Section Option 3">
    <p:spTree>
      <p:nvGrpSpPr>
        <p:cNvPr id="1" name=""/>
        <p:cNvGrpSpPr/>
        <p:nvPr/>
      </p:nvGrpSpPr>
      <p:grpSpPr>
        <a:xfrm>
          <a:off x="0" y="0"/>
          <a:ext cx="0" cy="0"/>
          <a:chOff x="0" y="0"/>
          <a:chExt cx="0" cy="0"/>
        </a:xfrm>
      </p:grpSpPr>
      <p:pic>
        <p:nvPicPr>
          <p:cNvPr id="4" name="Picture 3" descr="Divider-05.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80000" cy="5163750"/>
          </a:xfrm>
          <a:prstGeom prst="rect">
            <a:avLst/>
          </a:prstGeom>
        </p:spPr>
      </p:pic>
      <p:sp>
        <p:nvSpPr>
          <p:cNvPr id="5" name="Title 1"/>
          <p:cNvSpPr>
            <a:spLocks noGrp="1"/>
          </p:cNvSpPr>
          <p:nvPr>
            <p:ph type="title" hasCustomPrompt="1"/>
          </p:nvPr>
        </p:nvSpPr>
        <p:spPr>
          <a:xfrm>
            <a:off x="501135" y="3833245"/>
            <a:ext cx="6205473" cy="1021556"/>
          </a:xfrm>
        </p:spPr>
        <p:txBody>
          <a:bodyPr anchor="b"/>
          <a:lstStyle>
            <a:lvl1pPr algn="l">
              <a:defRPr sz="3200" b="1" i="0" cap="none">
                <a:latin typeface="Neo Sans"/>
                <a:cs typeface="Neo Sans"/>
              </a:defRPr>
            </a:lvl1pPr>
          </a:lstStyle>
          <a:p>
            <a:r>
              <a:rPr lang="en-AU" dirty="0" smtClean="0"/>
              <a:t>Click to edit master title style</a:t>
            </a:r>
            <a:endParaRPr lang="en-US" dirty="0"/>
          </a:p>
        </p:txBody>
      </p:sp>
    </p:spTree>
    <p:extLst>
      <p:ext uri="{BB962C8B-B14F-4D97-AF65-F5344CB8AC3E}">
        <p14:creationId xmlns:p14="http://schemas.microsoft.com/office/powerpoint/2010/main" val="1576080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_Section Option 4">
    <p:spTree>
      <p:nvGrpSpPr>
        <p:cNvPr id="1" name=""/>
        <p:cNvGrpSpPr/>
        <p:nvPr/>
      </p:nvGrpSpPr>
      <p:grpSpPr>
        <a:xfrm>
          <a:off x="0" y="0"/>
          <a:ext cx="0" cy="0"/>
          <a:chOff x="0" y="0"/>
          <a:chExt cx="0" cy="0"/>
        </a:xfrm>
      </p:grpSpPr>
      <p:pic>
        <p:nvPicPr>
          <p:cNvPr id="4" name="Picture 3" descr="Divider-06.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80000" cy="5163750"/>
          </a:xfrm>
          <a:prstGeom prst="rect">
            <a:avLst/>
          </a:prstGeom>
        </p:spPr>
      </p:pic>
      <p:sp>
        <p:nvSpPr>
          <p:cNvPr id="5" name="Title 1"/>
          <p:cNvSpPr>
            <a:spLocks noGrp="1"/>
          </p:cNvSpPr>
          <p:nvPr>
            <p:ph type="title" hasCustomPrompt="1"/>
          </p:nvPr>
        </p:nvSpPr>
        <p:spPr>
          <a:xfrm>
            <a:off x="501135" y="3833245"/>
            <a:ext cx="6205473" cy="1021556"/>
          </a:xfrm>
        </p:spPr>
        <p:txBody>
          <a:bodyPr anchor="b"/>
          <a:lstStyle>
            <a:lvl1pPr algn="l">
              <a:defRPr sz="3200" b="1" i="0" cap="none">
                <a:latin typeface="Neo Sans"/>
                <a:cs typeface="Neo Sans"/>
              </a:defRPr>
            </a:lvl1pPr>
          </a:lstStyle>
          <a:p>
            <a:r>
              <a:rPr lang="en-AU" dirty="0" smtClean="0"/>
              <a:t>Click to edit master title style</a:t>
            </a:r>
            <a:endParaRPr lang="en-US" dirty="0"/>
          </a:p>
        </p:txBody>
      </p:sp>
    </p:spTree>
    <p:extLst>
      <p:ext uri="{BB962C8B-B14F-4D97-AF65-F5344CB8AC3E}">
        <p14:creationId xmlns:p14="http://schemas.microsoft.com/office/powerpoint/2010/main" val="1304320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_Section Option 5">
    <p:spTree>
      <p:nvGrpSpPr>
        <p:cNvPr id="1" name=""/>
        <p:cNvGrpSpPr/>
        <p:nvPr/>
      </p:nvGrpSpPr>
      <p:grpSpPr>
        <a:xfrm>
          <a:off x="0" y="0"/>
          <a:ext cx="0" cy="0"/>
          <a:chOff x="0" y="0"/>
          <a:chExt cx="0" cy="0"/>
        </a:xfrm>
      </p:grpSpPr>
      <p:pic>
        <p:nvPicPr>
          <p:cNvPr id="4" name="Picture 3" descr="Divider-07.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80000" cy="5163750"/>
          </a:xfrm>
          <a:prstGeom prst="rect">
            <a:avLst/>
          </a:prstGeom>
        </p:spPr>
      </p:pic>
      <p:sp>
        <p:nvSpPr>
          <p:cNvPr id="5" name="Title 1"/>
          <p:cNvSpPr>
            <a:spLocks noGrp="1"/>
          </p:cNvSpPr>
          <p:nvPr>
            <p:ph type="title" hasCustomPrompt="1"/>
          </p:nvPr>
        </p:nvSpPr>
        <p:spPr>
          <a:xfrm>
            <a:off x="501135" y="3833245"/>
            <a:ext cx="6205473" cy="1021556"/>
          </a:xfrm>
        </p:spPr>
        <p:txBody>
          <a:bodyPr anchor="b"/>
          <a:lstStyle>
            <a:lvl1pPr algn="l">
              <a:defRPr sz="3200" b="1" i="0" cap="none">
                <a:latin typeface="Neo Sans"/>
                <a:cs typeface="Neo Sans"/>
              </a:defRPr>
            </a:lvl1pPr>
          </a:lstStyle>
          <a:p>
            <a:r>
              <a:rPr lang="en-AU" dirty="0" smtClean="0"/>
              <a:t>Click to edit master title style</a:t>
            </a:r>
            <a:endParaRPr lang="en-US" dirty="0"/>
          </a:p>
        </p:txBody>
      </p:sp>
    </p:spTree>
    <p:extLst>
      <p:ext uri="{BB962C8B-B14F-4D97-AF65-F5344CB8AC3E}">
        <p14:creationId xmlns:p14="http://schemas.microsoft.com/office/powerpoint/2010/main" val="3119741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_Text and image">
    <p:spTree>
      <p:nvGrpSpPr>
        <p:cNvPr id="1" name=""/>
        <p:cNvGrpSpPr/>
        <p:nvPr/>
      </p:nvGrpSpPr>
      <p:grpSpPr>
        <a:xfrm>
          <a:off x="0" y="0"/>
          <a:ext cx="0" cy="0"/>
          <a:chOff x="0" y="0"/>
          <a:chExt cx="0" cy="0"/>
        </a:xfrm>
      </p:grpSpPr>
      <p:pic>
        <p:nvPicPr>
          <p:cNvPr id="10" name="Picture 9" descr="Text layout-08-08.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80000" cy="5163750"/>
          </a:xfrm>
          <a:prstGeom prst="rect">
            <a:avLst/>
          </a:prstGeom>
        </p:spPr>
      </p:pic>
      <p:sp>
        <p:nvSpPr>
          <p:cNvPr id="2" name="Title 1"/>
          <p:cNvSpPr>
            <a:spLocks noGrp="1"/>
          </p:cNvSpPr>
          <p:nvPr>
            <p:ph type="title"/>
          </p:nvPr>
        </p:nvSpPr>
        <p:spPr>
          <a:xfrm>
            <a:off x="235179" y="248927"/>
            <a:ext cx="6215918" cy="653077"/>
          </a:xfrm>
        </p:spPr>
        <p:txBody>
          <a:bodyPr/>
          <a:lstStyle/>
          <a:p>
            <a:r>
              <a:rPr lang="en-US" smtClean="0"/>
              <a:t>Click to edit Master title style</a:t>
            </a:r>
            <a:endParaRPr lang="en-US"/>
          </a:p>
        </p:txBody>
      </p:sp>
      <p:sp>
        <p:nvSpPr>
          <p:cNvPr id="3" name="Content Placeholder 2"/>
          <p:cNvSpPr>
            <a:spLocks noGrp="1"/>
          </p:cNvSpPr>
          <p:nvPr>
            <p:ph idx="1"/>
          </p:nvPr>
        </p:nvSpPr>
        <p:spPr>
          <a:xfrm>
            <a:off x="235179" y="1418283"/>
            <a:ext cx="4255017" cy="3134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en-US" smtClean="0"/>
              <a:t>Metro   |   &lt;presentation title&gt;   |   &lt;date&gt;</a:t>
            </a:r>
            <a:endParaRPr lang="en-US" dirty="0"/>
          </a:p>
        </p:txBody>
      </p:sp>
      <p:sp>
        <p:nvSpPr>
          <p:cNvPr id="9" name="Picture Placeholder 8"/>
          <p:cNvSpPr>
            <a:spLocks noGrp="1"/>
          </p:cNvSpPr>
          <p:nvPr>
            <p:ph type="pic" sz="quarter" idx="12"/>
          </p:nvPr>
        </p:nvSpPr>
        <p:spPr>
          <a:xfrm>
            <a:off x="4802188" y="1476375"/>
            <a:ext cx="4108450" cy="2990850"/>
          </a:xfrm>
        </p:spPr>
        <p:txBody>
          <a:bodyPr/>
          <a:lstStyle/>
          <a:p>
            <a:r>
              <a:rPr lang="en-US" smtClean="0"/>
              <a:t>Click icon to add picture</a:t>
            </a:r>
            <a:endParaRPr lang="en-US"/>
          </a:p>
        </p:txBody>
      </p:sp>
    </p:spTree>
    <p:extLst>
      <p:ext uri="{BB962C8B-B14F-4D97-AF65-F5344CB8AC3E}">
        <p14:creationId xmlns:p14="http://schemas.microsoft.com/office/powerpoint/2010/main" val="2224735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_Centred text">
    <p:spTree>
      <p:nvGrpSpPr>
        <p:cNvPr id="1" name=""/>
        <p:cNvGrpSpPr/>
        <p:nvPr/>
      </p:nvGrpSpPr>
      <p:grpSpPr>
        <a:xfrm>
          <a:off x="0" y="0"/>
          <a:ext cx="0" cy="0"/>
          <a:chOff x="0" y="0"/>
          <a:chExt cx="0" cy="0"/>
        </a:xfrm>
      </p:grpSpPr>
      <p:pic>
        <p:nvPicPr>
          <p:cNvPr id="6" name="Picture 5" descr="Text layout-09.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80000" cy="5163750"/>
          </a:xfrm>
          <a:prstGeom prst="rect">
            <a:avLst/>
          </a:prstGeom>
        </p:spPr>
      </p:pic>
      <p:sp>
        <p:nvSpPr>
          <p:cNvPr id="2" name="Title 1"/>
          <p:cNvSpPr>
            <a:spLocks noGrp="1"/>
          </p:cNvSpPr>
          <p:nvPr>
            <p:ph type="title"/>
          </p:nvPr>
        </p:nvSpPr>
        <p:spPr>
          <a:xfrm>
            <a:off x="235178" y="613616"/>
            <a:ext cx="8675459" cy="804667"/>
          </a:xfrm>
        </p:spPr>
        <p:txBody>
          <a:bodyPr anchor="t" anchorCtr="0"/>
          <a:lstStyle>
            <a:lvl1pPr algn="ctr">
              <a:lnSpc>
                <a:spcPts val="2700"/>
              </a:lnSpc>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235179" y="1446823"/>
            <a:ext cx="8675458" cy="3134801"/>
          </a:xfrm>
        </p:spPr>
        <p:txBody>
          <a:bodyPr/>
          <a:lstStyle>
            <a:lvl1pPr marL="0" indent="-270000" algn="ctr">
              <a:lnSpc>
                <a:spcPts val="2700"/>
              </a:lnSpc>
              <a:spcAft>
                <a:spcPts val="2400"/>
              </a:spcAft>
              <a:buFont typeface="Arial"/>
              <a:buChar char="•"/>
              <a:defRPr sz="2700">
                <a:solidFill>
                  <a:schemeClr val="tx1"/>
                </a:solidFill>
                <a:latin typeface="Neo Sans"/>
                <a:cs typeface="Neo Sans"/>
              </a:defRPr>
            </a:lvl1pPr>
            <a:lvl2pPr marL="0" indent="-270000" algn="ctr">
              <a:lnSpc>
                <a:spcPts val="2700"/>
              </a:lnSpc>
              <a:spcAft>
                <a:spcPts val="2400"/>
              </a:spcAft>
              <a:buFont typeface="Arial"/>
              <a:buChar char="•"/>
              <a:defRPr sz="2700">
                <a:solidFill>
                  <a:schemeClr val="tx1"/>
                </a:solidFill>
                <a:latin typeface="Neo Sans"/>
                <a:cs typeface="Neo Sans"/>
              </a:defRPr>
            </a:lvl2pPr>
            <a:lvl3pPr marL="0" indent="-270000" algn="ctr">
              <a:lnSpc>
                <a:spcPts val="2700"/>
              </a:lnSpc>
              <a:spcAft>
                <a:spcPts val="2400"/>
              </a:spcAft>
              <a:defRPr sz="2700">
                <a:solidFill>
                  <a:schemeClr val="tx1"/>
                </a:solidFill>
                <a:latin typeface="Neo Sans"/>
                <a:cs typeface="Neo Sans"/>
              </a:defRPr>
            </a:lvl3pPr>
            <a:lvl4pPr marL="0" indent="-270000" algn="ctr">
              <a:lnSpc>
                <a:spcPts val="2700"/>
              </a:lnSpc>
              <a:spcAft>
                <a:spcPts val="2400"/>
              </a:spcAft>
              <a:defRPr sz="2700">
                <a:solidFill>
                  <a:schemeClr val="tx1"/>
                </a:solidFill>
                <a:latin typeface="Neo Sans"/>
                <a:cs typeface="Neo Sans"/>
              </a:defRPr>
            </a:lvl4pPr>
            <a:lvl5pPr marL="0" indent="-270000" algn="ctr">
              <a:lnSpc>
                <a:spcPts val="2700"/>
              </a:lnSpc>
              <a:spcAft>
                <a:spcPts val="2400"/>
              </a:spcAft>
              <a:defRPr sz="2700">
                <a:solidFill>
                  <a:schemeClr val="tx1"/>
                </a:solidFill>
                <a:latin typeface="Neo Sans"/>
                <a:cs typeface="Neo San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en-US" smtClean="0"/>
              <a:t>Metro   |   &lt;presentation title&gt;   |   &lt;date&gt;</a:t>
            </a:r>
            <a:endParaRPr lang="en-US" dirty="0"/>
          </a:p>
        </p:txBody>
      </p:sp>
    </p:spTree>
    <p:extLst>
      <p:ext uri="{BB962C8B-B14F-4D97-AF65-F5344CB8AC3E}">
        <p14:creationId xmlns:p14="http://schemas.microsoft.com/office/powerpoint/2010/main" val="2849531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_Text with graph">
    <p:spTree>
      <p:nvGrpSpPr>
        <p:cNvPr id="1" name=""/>
        <p:cNvGrpSpPr/>
        <p:nvPr/>
      </p:nvGrpSpPr>
      <p:grpSpPr>
        <a:xfrm>
          <a:off x="0" y="0"/>
          <a:ext cx="0" cy="0"/>
          <a:chOff x="0" y="0"/>
          <a:chExt cx="0" cy="0"/>
        </a:xfrm>
      </p:grpSpPr>
      <p:pic>
        <p:nvPicPr>
          <p:cNvPr id="8" name="Picture 7" descr="Text layout-09.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80000" cy="5163750"/>
          </a:xfrm>
          <a:prstGeom prst="rect">
            <a:avLst/>
          </a:prstGeom>
        </p:spPr>
      </p:pic>
      <p:sp>
        <p:nvSpPr>
          <p:cNvPr id="9" name="Chart Placeholder 8"/>
          <p:cNvSpPr>
            <a:spLocks noGrp="1"/>
          </p:cNvSpPr>
          <p:nvPr>
            <p:ph type="chart" sz="quarter" idx="13"/>
          </p:nvPr>
        </p:nvSpPr>
        <p:spPr>
          <a:xfrm>
            <a:off x="4802188" y="1476376"/>
            <a:ext cx="4108450" cy="2990850"/>
          </a:xfrm>
        </p:spPr>
        <p:txBody>
          <a:bodyPr/>
          <a:lstStyle/>
          <a:p>
            <a:r>
              <a:rPr lang="en-US" smtClean="0"/>
              <a:t>Click icon to add chart</a:t>
            </a:r>
            <a:endParaRPr lang="en-US"/>
          </a:p>
        </p:txBody>
      </p:sp>
      <p:sp>
        <p:nvSpPr>
          <p:cNvPr id="2" name="Title 1"/>
          <p:cNvSpPr>
            <a:spLocks noGrp="1"/>
          </p:cNvSpPr>
          <p:nvPr>
            <p:ph type="title"/>
          </p:nvPr>
        </p:nvSpPr>
        <p:spPr>
          <a:xfrm>
            <a:off x="235178" y="413032"/>
            <a:ext cx="8725995" cy="653077"/>
          </a:xfrm>
        </p:spPr>
        <p:txBody>
          <a:bodyPr/>
          <a:lstStyle>
            <a:lvl1pPr>
              <a:defRPr sz="1800">
                <a:solidFill>
                  <a:schemeClr val="tx2"/>
                </a:solidFill>
              </a:defRPr>
            </a:lvl1p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p>
            <a:r>
              <a:rPr lang="en-US" smtClean="0"/>
              <a:t>Metro   |   &lt;presentation title&gt;   |   &lt;date&gt;</a:t>
            </a:r>
            <a:endParaRPr lang="en-US" dirty="0"/>
          </a:p>
        </p:txBody>
      </p:sp>
      <p:sp>
        <p:nvSpPr>
          <p:cNvPr id="6" name="Content Placeholder 2"/>
          <p:cNvSpPr>
            <a:spLocks noGrp="1"/>
          </p:cNvSpPr>
          <p:nvPr>
            <p:ph idx="1"/>
          </p:nvPr>
        </p:nvSpPr>
        <p:spPr>
          <a:xfrm>
            <a:off x="235179" y="1418283"/>
            <a:ext cx="4255017" cy="3134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92363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_Text with 2 columns">
    <p:spTree>
      <p:nvGrpSpPr>
        <p:cNvPr id="1" name=""/>
        <p:cNvGrpSpPr/>
        <p:nvPr/>
      </p:nvGrpSpPr>
      <p:grpSpPr>
        <a:xfrm>
          <a:off x="0" y="0"/>
          <a:ext cx="0" cy="0"/>
          <a:chOff x="0" y="0"/>
          <a:chExt cx="0" cy="0"/>
        </a:xfrm>
      </p:grpSpPr>
      <p:pic>
        <p:nvPicPr>
          <p:cNvPr id="8" name="Picture 7" descr="Text layout-09.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80000" cy="5163750"/>
          </a:xfrm>
          <a:prstGeom prst="rect">
            <a:avLst/>
          </a:prstGeom>
        </p:spPr>
      </p:pic>
      <p:sp>
        <p:nvSpPr>
          <p:cNvPr id="2" name="Title 1"/>
          <p:cNvSpPr>
            <a:spLocks noGrp="1"/>
          </p:cNvSpPr>
          <p:nvPr>
            <p:ph type="title"/>
          </p:nvPr>
        </p:nvSpPr>
        <p:spPr>
          <a:xfrm>
            <a:off x="235178" y="413032"/>
            <a:ext cx="8725995" cy="653077"/>
          </a:xfrm>
        </p:spPr>
        <p:txBody>
          <a:bodyPr/>
          <a:lstStyle>
            <a:lvl1pPr>
              <a:defRPr sz="18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235179" y="1418283"/>
            <a:ext cx="8725994" cy="3134801"/>
          </a:xfrm>
        </p:spPr>
        <p:txBody>
          <a:bodyPr numCol="2" spcCol="72000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en-US" smtClean="0"/>
              <a:t>Metro   |   &lt;presentation title&gt;   |   &lt;date&gt;</a:t>
            </a:r>
            <a:endParaRPr lang="en-US" dirty="0"/>
          </a:p>
        </p:txBody>
      </p:sp>
    </p:spTree>
    <p:extLst>
      <p:ext uri="{BB962C8B-B14F-4D97-AF65-F5344CB8AC3E}">
        <p14:creationId xmlns:p14="http://schemas.microsoft.com/office/powerpoint/2010/main" val="2352941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35179" y="248927"/>
            <a:ext cx="6215918" cy="653077"/>
          </a:xfrm>
          <a:prstGeom prst="rect">
            <a:avLst/>
          </a:prstGeom>
        </p:spPr>
        <p:txBody>
          <a:bodyPr vert="horz" lIns="0" tIns="0" rIns="0" bIns="0" rtlCol="0" anchor="ctr"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43540" y="1418283"/>
            <a:ext cx="4255017" cy="3134801"/>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235180" y="4779963"/>
            <a:ext cx="2755946" cy="273844"/>
          </a:xfrm>
          <a:prstGeom prst="rect">
            <a:avLst/>
          </a:prstGeom>
        </p:spPr>
        <p:txBody>
          <a:bodyPr vert="horz" lIns="0" tIns="0" rIns="0" bIns="0" rtlCol="0" anchor="ctr"/>
          <a:lstStyle>
            <a:lvl1pPr algn="l">
              <a:defRPr sz="800" b="0" i="0">
                <a:solidFill>
                  <a:srgbClr val="005BAB"/>
                </a:solidFill>
                <a:latin typeface="Neo Sans"/>
                <a:cs typeface="Neo Sans"/>
              </a:defRPr>
            </a:lvl1pPr>
          </a:lstStyle>
          <a:p>
            <a:r>
              <a:rPr lang="en-US" smtClean="0"/>
              <a:t>Metro   |   &lt;presentation title&gt;   |   &lt;date&gt;</a:t>
            </a:r>
            <a:endParaRPr lang="en-US" dirty="0"/>
          </a:p>
        </p:txBody>
      </p:sp>
    </p:spTree>
    <p:extLst>
      <p:ext uri="{BB962C8B-B14F-4D97-AF65-F5344CB8AC3E}">
        <p14:creationId xmlns:p14="http://schemas.microsoft.com/office/powerpoint/2010/main" val="39557707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61" r:id="rId4"/>
    <p:sldLayoutId id="2147483662" r:id="rId5"/>
    <p:sldLayoutId id="2147483663" r:id="rId6"/>
    <p:sldLayoutId id="2147483664" r:id="rId7"/>
    <p:sldLayoutId id="2147483650" r:id="rId8"/>
    <p:sldLayoutId id="2147483665" r:id="rId9"/>
    <p:sldLayoutId id="2147483667" r:id="rId10"/>
    <p:sldLayoutId id="2147483666" r:id="rId11"/>
  </p:sldLayoutIdLst>
  <p:hf sldNum="0" hdr="0" dt="0"/>
  <p:txStyles>
    <p:titleStyle>
      <a:lvl1pPr algn="l" defTabSz="457200" rtl="0" eaLnBrk="1" latinLnBrk="0" hangingPunct="1">
        <a:spcBef>
          <a:spcPct val="0"/>
        </a:spcBef>
        <a:buNone/>
        <a:defRPr sz="2400" b="1" i="0" kern="1200">
          <a:solidFill>
            <a:schemeClr val="bg2"/>
          </a:solidFill>
          <a:latin typeface="Neo Sans"/>
          <a:ea typeface="+mj-ea"/>
          <a:cs typeface="Neo Sans"/>
        </a:defRPr>
      </a:lvl1pPr>
    </p:titleStyle>
    <p:bodyStyle>
      <a:lvl1pPr marL="0" indent="0" algn="l" defTabSz="457200" rtl="0" eaLnBrk="1" latinLnBrk="0" hangingPunct="1">
        <a:spcBef>
          <a:spcPts val="0"/>
        </a:spcBef>
        <a:spcAft>
          <a:spcPts val="1200"/>
        </a:spcAft>
        <a:buFont typeface="Arial"/>
        <a:buNone/>
        <a:defRPr sz="1800" b="0" i="0" kern="1200">
          <a:solidFill>
            <a:schemeClr val="tx2"/>
          </a:solidFill>
          <a:latin typeface="Neo Sans Medium"/>
          <a:ea typeface="+mn-ea"/>
          <a:cs typeface="Neo Sans Medium"/>
        </a:defRPr>
      </a:lvl1pPr>
      <a:lvl2pPr marL="0" indent="0" algn="l" defTabSz="457200" rtl="0" eaLnBrk="1" latinLnBrk="0" hangingPunct="1">
        <a:spcBef>
          <a:spcPts val="0"/>
        </a:spcBef>
        <a:spcAft>
          <a:spcPts val="300"/>
        </a:spcAft>
        <a:buFontTx/>
        <a:buNone/>
        <a:defRPr sz="1800" b="0" i="0" kern="1200">
          <a:solidFill>
            <a:schemeClr val="tx1"/>
          </a:solidFill>
          <a:latin typeface="Neo Sans"/>
          <a:ea typeface="+mn-ea"/>
          <a:cs typeface="Neo Sans"/>
        </a:defRPr>
      </a:lvl2pPr>
      <a:lvl3pPr marL="0" indent="-270000" algn="l" defTabSz="457200" rtl="0" eaLnBrk="1" latinLnBrk="0" hangingPunct="1">
        <a:spcBef>
          <a:spcPts val="0"/>
        </a:spcBef>
        <a:spcAft>
          <a:spcPts val="300"/>
        </a:spcAft>
        <a:buFont typeface="Arial"/>
        <a:buChar char="•"/>
        <a:defRPr sz="1800" b="0" i="0" kern="1200">
          <a:solidFill>
            <a:schemeClr val="tx1"/>
          </a:solidFill>
          <a:latin typeface="Neo Sans"/>
          <a:ea typeface="+mn-ea"/>
          <a:cs typeface="Neo Sans"/>
        </a:defRPr>
      </a:lvl3pPr>
      <a:lvl4pPr marL="540000" indent="-270000" algn="l" defTabSz="457200" rtl="0" eaLnBrk="1" latinLnBrk="0" hangingPunct="1">
        <a:spcBef>
          <a:spcPts val="0"/>
        </a:spcBef>
        <a:spcAft>
          <a:spcPts val="300"/>
        </a:spcAft>
        <a:buFont typeface="Arial"/>
        <a:buChar char="•"/>
        <a:defRPr sz="1600" b="0" i="0" kern="1200">
          <a:solidFill>
            <a:schemeClr val="tx1"/>
          </a:solidFill>
          <a:latin typeface="Neo Sans"/>
          <a:ea typeface="+mn-ea"/>
          <a:cs typeface="Neo Sans"/>
        </a:defRPr>
      </a:lvl4pPr>
      <a:lvl5pPr marL="810000" indent="-270000" algn="l" defTabSz="457200" rtl="0" eaLnBrk="1" latinLnBrk="0" hangingPunct="1">
        <a:spcBef>
          <a:spcPts val="0"/>
        </a:spcBef>
        <a:spcAft>
          <a:spcPts val="300"/>
        </a:spcAft>
        <a:buFont typeface="Arial"/>
        <a:buChar char="•"/>
        <a:defRPr sz="1600" b="0" i="0" kern="1200">
          <a:solidFill>
            <a:schemeClr val="tx1"/>
          </a:solidFill>
          <a:latin typeface="Neo Sans"/>
          <a:ea typeface="+mn-ea"/>
          <a:cs typeface="Neo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0877" y="1235040"/>
            <a:ext cx="7719237" cy="1102519"/>
          </a:xfrm>
        </p:spPr>
        <p:txBody>
          <a:bodyPr/>
          <a:lstStyle/>
          <a:p>
            <a:r>
              <a:rPr lang="en-US" dirty="0" smtClean="0"/>
              <a:t>Rail Safety Worker</a:t>
            </a:r>
            <a:br>
              <a:rPr lang="en-US" dirty="0" smtClean="0"/>
            </a:br>
            <a:r>
              <a:rPr lang="en-US" sz="3200" dirty="0" smtClean="0"/>
              <a:t>Engineering and Design  Competency</a:t>
            </a:r>
            <a:endParaRPr lang="en-US" sz="3200" dirty="0"/>
          </a:p>
        </p:txBody>
      </p:sp>
      <p:sp>
        <p:nvSpPr>
          <p:cNvPr id="3" name="Subtitle 2"/>
          <p:cNvSpPr>
            <a:spLocks noGrp="1"/>
          </p:cNvSpPr>
          <p:nvPr>
            <p:ph type="subTitle" idx="1"/>
          </p:nvPr>
        </p:nvSpPr>
        <p:spPr/>
        <p:txBody>
          <a:bodyPr/>
          <a:lstStyle/>
          <a:p>
            <a:r>
              <a:rPr lang="en-US" dirty="0" smtClean="0"/>
              <a:t>30/08/17</a:t>
            </a:r>
            <a:endParaRPr lang="en-US" dirty="0"/>
          </a:p>
        </p:txBody>
      </p:sp>
    </p:spTree>
    <p:extLst>
      <p:ext uri="{BB962C8B-B14F-4D97-AF65-F5344CB8AC3E}">
        <p14:creationId xmlns:p14="http://schemas.microsoft.com/office/powerpoint/2010/main" val="21263447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a:xfrm>
            <a:off x="235179" y="1418283"/>
            <a:ext cx="8270868" cy="3134801"/>
          </a:xfrm>
        </p:spPr>
        <p:txBody>
          <a:bodyPr/>
          <a:lstStyle/>
          <a:p>
            <a:pPr marL="342900" indent="-342900">
              <a:buFont typeface="Arial" panose="020B0604020202020204" pitchFamily="34" charset="0"/>
              <a:buChar char="•"/>
            </a:pPr>
            <a:r>
              <a:rPr lang="en-US" sz="1600" dirty="0" smtClean="0">
                <a:latin typeface="+mn-lt"/>
              </a:rPr>
              <a:t>MTM has regulatory obligations and accreditation requirements to ensure that Rail Safety Workers (RSW) are competent for the tasks they are completing.</a:t>
            </a:r>
          </a:p>
          <a:p>
            <a:pPr marL="342900" indent="-342900">
              <a:buFont typeface="Arial" panose="020B0604020202020204" pitchFamily="34" charset="0"/>
              <a:buChar char="•"/>
            </a:pPr>
            <a:r>
              <a:rPr lang="en-US" sz="1600" dirty="0" smtClean="0">
                <a:latin typeface="+mn-lt"/>
              </a:rPr>
              <a:t>Currently, RSW performing ‘Engineering &amp; Design’ rail safety work must </a:t>
            </a:r>
            <a:r>
              <a:rPr lang="en-US" sz="1600" dirty="0">
                <a:latin typeface="+mn-lt"/>
              </a:rPr>
              <a:t>comply with the </a:t>
            </a:r>
            <a:r>
              <a:rPr lang="en-AU" sz="1600" dirty="0" smtClean="0">
                <a:latin typeface="+mn-lt"/>
              </a:rPr>
              <a:t>‘</a:t>
            </a:r>
            <a:r>
              <a:rPr lang="en-AU" sz="1600" dirty="0">
                <a:latin typeface="+mn-lt"/>
              </a:rPr>
              <a:t>Business Rules Manual for the Contracting Rail Safety Worker’ </a:t>
            </a:r>
            <a:r>
              <a:rPr lang="en-AU" sz="1600" dirty="0" smtClean="0">
                <a:latin typeface="+mn-lt"/>
              </a:rPr>
              <a:t>(</a:t>
            </a:r>
            <a:r>
              <a:rPr lang="en-AU" sz="1600" dirty="0">
                <a:latin typeface="+mn-lt"/>
              </a:rPr>
              <a:t>L0-HMRMAN-001</a:t>
            </a:r>
            <a:r>
              <a:rPr lang="en-AU" sz="1600" dirty="0" smtClean="0">
                <a:latin typeface="+mn-lt"/>
              </a:rPr>
              <a:t>).</a:t>
            </a:r>
          </a:p>
          <a:p>
            <a:pPr marL="342900" indent="-342900">
              <a:buFont typeface="Arial" panose="020B0604020202020204" pitchFamily="34" charset="0"/>
              <a:buChar char="•"/>
            </a:pPr>
            <a:r>
              <a:rPr lang="en-AU" sz="1600" dirty="0" smtClean="0">
                <a:latin typeface="+mn-lt"/>
              </a:rPr>
              <a:t>Signalling has a mature process for management of Engineering and Design RSW using a Statement of Competence to provide transparency of individuals competence. </a:t>
            </a:r>
          </a:p>
          <a:p>
            <a:pPr marL="342900" indent="-342900">
              <a:buFont typeface="Arial" panose="020B0604020202020204" pitchFamily="34" charset="0"/>
              <a:buChar char="•"/>
            </a:pPr>
            <a:r>
              <a:rPr lang="en-AU" sz="1600" dirty="0" smtClean="0">
                <a:latin typeface="+mn-lt"/>
              </a:rPr>
              <a:t>Other disciplines have a “high level” system that was appropriate at the time, but no longer provides sufficient clarity around individuals level of railway specific competency, especially with the influx of new RSW.   </a:t>
            </a:r>
            <a:endParaRPr lang="en-AU" sz="1600" dirty="0">
              <a:latin typeface="+mn-lt"/>
            </a:endParaRPr>
          </a:p>
          <a:p>
            <a:pPr marL="342900" indent="-342900">
              <a:buFont typeface="Arial" panose="020B0604020202020204" pitchFamily="34" charset="0"/>
              <a:buChar char="•"/>
            </a:pPr>
            <a:endParaRPr lang="en-US" b="1" dirty="0">
              <a:latin typeface="+mn-lt"/>
            </a:endParaRPr>
          </a:p>
        </p:txBody>
      </p:sp>
      <p:sp>
        <p:nvSpPr>
          <p:cNvPr id="4" name="Footer Placeholder 3"/>
          <p:cNvSpPr>
            <a:spLocks noGrp="1"/>
          </p:cNvSpPr>
          <p:nvPr>
            <p:ph type="ftr" sz="quarter" idx="11"/>
          </p:nvPr>
        </p:nvSpPr>
        <p:spPr/>
        <p:txBody>
          <a:bodyPr/>
          <a:lstStyle/>
          <a:p>
            <a:r>
              <a:rPr lang="en-US" dirty="0" smtClean="0"/>
              <a:t>Metro   |   Rail Safety </a:t>
            </a:r>
            <a:r>
              <a:rPr lang="en-US" smtClean="0"/>
              <a:t>Worker Competence</a:t>
            </a:r>
            <a:endParaRPr lang="en-US" dirty="0"/>
          </a:p>
        </p:txBody>
      </p:sp>
    </p:spTree>
    <p:extLst>
      <p:ext uri="{BB962C8B-B14F-4D97-AF65-F5344CB8AC3E}">
        <p14:creationId xmlns:p14="http://schemas.microsoft.com/office/powerpoint/2010/main" val="31705576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Identifying and of Competency</a:t>
            </a:r>
            <a:endParaRPr lang="en-US" dirty="0"/>
          </a:p>
        </p:txBody>
      </p:sp>
      <p:sp>
        <p:nvSpPr>
          <p:cNvPr id="3" name="Content Placeholder 2"/>
          <p:cNvSpPr>
            <a:spLocks noGrp="1"/>
          </p:cNvSpPr>
          <p:nvPr>
            <p:ph idx="1"/>
          </p:nvPr>
        </p:nvSpPr>
        <p:spPr>
          <a:xfrm>
            <a:off x="235179" y="1418283"/>
            <a:ext cx="8270868" cy="3134801"/>
          </a:xfrm>
        </p:spPr>
        <p:txBody>
          <a:bodyPr/>
          <a:lstStyle/>
          <a:p>
            <a:pPr marL="342900" indent="-342900">
              <a:buFont typeface="Arial" panose="020B0604020202020204" pitchFamily="34" charset="0"/>
              <a:buChar char="•"/>
            </a:pPr>
            <a:r>
              <a:rPr lang="en-US" sz="1600" dirty="0" smtClean="0">
                <a:latin typeface="+mn-lt"/>
              </a:rPr>
              <a:t>MTM are introducing a “Statement of Competency” for the following disciplines:</a:t>
            </a:r>
          </a:p>
          <a:p>
            <a:pPr marL="808038" lvl="2" indent="-446088">
              <a:buFont typeface="Arial" panose="020B0604020202020204" pitchFamily="34" charset="0"/>
              <a:buChar char="•"/>
            </a:pPr>
            <a:r>
              <a:rPr lang="en-US" sz="1600" dirty="0">
                <a:solidFill>
                  <a:schemeClr val="tx2"/>
                </a:solidFill>
                <a:latin typeface="+mn-lt"/>
                <a:cs typeface="Neo Sans Medium"/>
              </a:rPr>
              <a:t>Electrical Networks (Power Engineering and Overhead)</a:t>
            </a:r>
          </a:p>
          <a:p>
            <a:pPr marL="808038" lvl="2" indent="-446088">
              <a:buFont typeface="Arial" panose="020B0604020202020204" pitchFamily="34" charset="0"/>
              <a:buChar char="•"/>
            </a:pPr>
            <a:r>
              <a:rPr lang="en-US" sz="1600" dirty="0" smtClean="0">
                <a:solidFill>
                  <a:schemeClr val="tx2"/>
                </a:solidFill>
                <a:latin typeface="+mn-lt"/>
                <a:cs typeface="Neo Sans Medium"/>
              </a:rPr>
              <a:t>Track </a:t>
            </a:r>
            <a:r>
              <a:rPr lang="en-US" sz="1600" dirty="0">
                <a:solidFill>
                  <a:schemeClr val="tx2"/>
                </a:solidFill>
                <a:latin typeface="+mn-lt"/>
                <a:cs typeface="Neo Sans Medium"/>
              </a:rPr>
              <a:t>and Civil</a:t>
            </a:r>
          </a:p>
          <a:p>
            <a:pPr marL="808038" lvl="2" indent="-446088">
              <a:buFont typeface="Arial" panose="020B0604020202020204" pitchFamily="34" charset="0"/>
              <a:buChar char="•"/>
            </a:pPr>
            <a:r>
              <a:rPr lang="en-US" sz="1600" dirty="0">
                <a:solidFill>
                  <a:schemeClr val="tx2"/>
                </a:solidFill>
                <a:latin typeface="+mn-lt"/>
                <a:cs typeface="Neo Sans Medium"/>
              </a:rPr>
              <a:t>Structures</a:t>
            </a:r>
          </a:p>
          <a:p>
            <a:pPr marL="808038" lvl="2" indent="-446088">
              <a:buFont typeface="Arial" panose="020B0604020202020204" pitchFamily="34" charset="0"/>
              <a:buChar char="•"/>
            </a:pPr>
            <a:r>
              <a:rPr lang="en-US" sz="1600" dirty="0">
                <a:solidFill>
                  <a:schemeClr val="tx2"/>
                </a:solidFill>
                <a:latin typeface="+mn-lt"/>
                <a:cs typeface="Neo Sans Medium"/>
              </a:rPr>
              <a:t>Building Services</a:t>
            </a:r>
          </a:p>
          <a:p>
            <a:pPr marL="808038" lvl="2" indent="-446088">
              <a:buFont typeface="Arial" panose="020B0604020202020204" pitchFamily="34" charset="0"/>
              <a:buChar char="•"/>
            </a:pPr>
            <a:r>
              <a:rPr lang="en-US" sz="1600" dirty="0">
                <a:solidFill>
                  <a:schemeClr val="tx2"/>
                </a:solidFill>
                <a:latin typeface="+mn-lt"/>
                <a:cs typeface="Neo Sans Medium"/>
              </a:rPr>
              <a:t>Architectural</a:t>
            </a:r>
          </a:p>
          <a:p>
            <a:pPr marL="808038" lvl="2" indent="-446088">
              <a:buFont typeface="Arial" panose="020B0604020202020204" pitchFamily="34" charset="0"/>
              <a:buChar char="•"/>
            </a:pPr>
            <a:r>
              <a:rPr lang="en-US" sz="1600" dirty="0" smtClean="0">
                <a:solidFill>
                  <a:schemeClr val="tx2"/>
                </a:solidFill>
                <a:latin typeface="+mn-lt"/>
                <a:cs typeface="Neo Sans Medium"/>
              </a:rPr>
              <a:t>Rolling </a:t>
            </a:r>
            <a:r>
              <a:rPr lang="en-US" sz="1600" dirty="0" smtClean="0">
                <a:solidFill>
                  <a:schemeClr val="tx2"/>
                </a:solidFill>
                <a:latin typeface="+mn-lt"/>
                <a:cs typeface="Neo Sans Medium"/>
              </a:rPr>
              <a:t>Stock (Electrical, Mechanical, </a:t>
            </a:r>
            <a:r>
              <a:rPr lang="en-US" sz="1600" dirty="0" err="1" smtClean="0">
                <a:solidFill>
                  <a:schemeClr val="tx2"/>
                </a:solidFill>
                <a:latin typeface="+mn-lt"/>
                <a:cs typeface="Neo Sans Medium"/>
              </a:rPr>
              <a:t>Communictations</a:t>
            </a:r>
            <a:r>
              <a:rPr lang="en-US" sz="1600" dirty="0" smtClean="0">
                <a:solidFill>
                  <a:schemeClr val="tx2"/>
                </a:solidFill>
                <a:latin typeface="+mn-lt"/>
                <a:cs typeface="Neo Sans Medium"/>
              </a:rPr>
              <a:t>)</a:t>
            </a:r>
            <a:endParaRPr lang="en-US" sz="1600" dirty="0">
              <a:solidFill>
                <a:schemeClr val="tx2"/>
              </a:solidFill>
              <a:latin typeface="+mn-lt"/>
              <a:cs typeface="Neo Sans Medium"/>
            </a:endParaRPr>
          </a:p>
          <a:p>
            <a:pPr marL="342900" indent="-342900">
              <a:buFont typeface="Arial" panose="020B0604020202020204" pitchFamily="34" charset="0"/>
              <a:buChar char="•"/>
            </a:pPr>
            <a:r>
              <a:rPr lang="en-US" sz="1600" dirty="0" smtClean="0">
                <a:latin typeface="+mn-lt"/>
              </a:rPr>
              <a:t>These will provide additional clarity to MTM and help fulfill its regulatory and accreditation requirements. </a:t>
            </a:r>
          </a:p>
          <a:p>
            <a:pPr marL="342900" indent="-342900">
              <a:buFont typeface="Arial" panose="020B0604020202020204" pitchFamily="34" charset="0"/>
              <a:buChar char="•"/>
            </a:pPr>
            <a:endParaRPr lang="en-US" b="1" dirty="0">
              <a:latin typeface="+mn-lt"/>
            </a:endParaRPr>
          </a:p>
        </p:txBody>
      </p:sp>
      <p:sp>
        <p:nvSpPr>
          <p:cNvPr id="4" name="Footer Placeholder 3"/>
          <p:cNvSpPr>
            <a:spLocks noGrp="1"/>
          </p:cNvSpPr>
          <p:nvPr>
            <p:ph type="ftr" sz="quarter" idx="11"/>
          </p:nvPr>
        </p:nvSpPr>
        <p:spPr/>
        <p:txBody>
          <a:bodyPr/>
          <a:lstStyle/>
          <a:p>
            <a:r>
              <a:rPr lang="en-US" dirty="0" smtClean="0"/>
              <a:t>Metro   |   Rail Safety </a:t>
            </a:r>
            <a:r>
              <a:rPr lang="en-US" smtClean="0"/>
              <a:t>Worker Competence</a:t>
            </a:r>
            <a:endParaRPr lang="en-US" dirty="0"/>
          </a:p>
        </p:txBody>
      </p:sp>
    </p:spTree>
    <p:extLst>
      <p:ext uri="{BB962C8B-B14F-4D97-AF65-F5344CB8AC3E}">
        <p14:creationId xmlns:p14="http://schemas.microsoft.com/office/powerpoint/2010/main" val="17271890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of Competence (Existing)</a:t>
            </a:r>
            <a:endParaRPr lang="en-US" dirty="0"/>
          </a:p>
        </p:txBody>
      </p:sp>
      <p:sp>
        <p:nvSpPr>
          <p:cNvPr id="3" name="Content Placeholder 2"/>
          <p:cNvSpPr>
            <a:spLocks noGrp="1"/>
          </p:cNvSpPr>
          <p:nvPr>
            <p:ph idx="1"/>
          </p:nvPr>
        </p:nvSpPr>
        <p:spPr>
          <a:xfrm>
            <a:off x="235179" y="1418283"/>
            <a:ext cx="3505982" cy="3134801"/>
          </a:xfrm>
        </p:spPr>
        <p:txBody>
          <a:bodyPr/>
          <a:lstStyle/>
          <a:p>
            <a:pPr marL="342900" indent="-342900">
              <a:buFont typeface="Arial" panose="020B0604020202020204" pitchFamily="34" charset="0"/>
              <a:buChar char="•"/>
            </a:pPr>
            <a:r>
              <a:rPr lang="en-AU" sz="1600" dirty="0" smtClean="0">
                <a:latin typeface="+mn-lt"/>
              </a:rPr>
              <a:t>Evidence of Tertiary Qualifications</a:t>
            </a:r>
          </a:p>
          <a:p>
            <a:pPr marL="711200" lvl="1" indent="-342900">
              <a:buFont typeface="Arial" panose="020B0604020202020204" pitchFamily="34" charset="0"/>
              <a:buChar char="•"/>
            </a:pPr>
            <a:r>
              <a:rPr lang="en-US" sz="1600" dirty="0" smtClean="0">
                <a:solidFill>
                  <a:schemeClr val="tx2"/>
                </a:solidFill>
                <a:cs typeface="Neo Sans Medium"/>
              </a:rPr>
              <a:t>Qualifications depend on role.</a:t>
            </a:r>
          </a:p>
          <a:p>
            <a:pPr marL="711200" lvl="1" indent="-342900">
              <a:buFont typeface="Arial" panose="020B0604020202020204" pitchFamily="34" charset="0"/>
              <a:buChar char="•"/>
            </a:pPr>
            <a:r>
              <a:rPr lang="en-US" sz="1600" dirty="0" smtClean="0">
                <a:solidFill>
                  <a:schemeClr val="tx2"/>
                </a:solidFill>
                <a:cs typeface="Neo Sans Medium"/>
              </a:rPr>
              <a:t>Overseas qualifications </a:t>
            </a:r>
            <a:r>
              <a:rPr lang="en-US" sz="1600" dirty="0" err="1" smtClean="0">
                <a:solidFill>
                  <a:schemeClr val="tx2"/>
                </a:solidFill>
                <a:cs typeface="Neo Sans Medium"/>
              </a:rPr>
              <a:t>recognised</a:t>
            </a:r>
            <a:r>
              <a:rPr lang="en-US" sz="1600" dirty="0" smtClean="0">
                <a:solidFill>
                  <a:schemeClr val="tx2"/>
                </a:solidFill>
                <a:cs typeface="Neo Sans Medium"/>
              </a:rPr>
              <a:t> (Washington Accord or Sydney Accord)</a:t>
            </a:r>
            <a:endParaRPr lang="en-US" sz="1600" dirty="0">
              <a:solidFill>
                <a:schemeClr val="tx2"/>
              </a:solidFill>
              <a:cs typeface="Neo Sans Medium"/>
            </a:endParaRPr>
          </a:p>
          <a:p>
            <a:pPr marL="342900" indent="-342900">
              <a:buFont typeface="Arial" panose="020B0604020202020204" pitchFamily="34" charset="0"/>
              <a:buChar char="•"/>
            </a:pPr>
            <a:r>
              <a:rPr lang="en-AU" sz="1600" dirty="0">
                <a:latin typeface="+mn-lt"/>
              </a:rPr>
              <a:t>Current Resume</a:t>
            </a:r>
          </a:p>
          <a:p>
            <a:pPr marL="712788" lvl="1" indent="-357188">
              <a:buFont typeface="Arial" panose="020B0604020202020204" pitchFamily="34" charset="0"/>
              <a:buChar char="•"/>
            </a:pPr>
            <a:r>
              <a:rPr lang="en-US" sz="1600" dirty="0">
                <a:solidFill>
                  <a:schemeClr val="tx2"/>
                </a:solidFill>
                <a:cs typeface="Neo Sans Medium"/>
              </a:rPr>
              <a:t>Record of relevant experience</a:t>
            </a:r>
          </a:p>
          <a:p>
            <a:pPr marL="712788" lvl="1" indent="-357188">
              <a:buFont typeface="Arial" panose="020B0604020202020204" pitchFamily="34" charset="0"/>
              <a:buChar char="•"/>
            </a:pPr>
            <a:r>
              <a:rPr lang="en-US" sz="1600" dirty="0">
                <a:solidFill>
                  <a:schemeClr val="tx2"/>
                </a:solidFill>
                <a:cs typeface="Neo Sans Medium"/>
              </a:rPr>
              <a:t>Compulsory minimum years of relevant experience required</a:t>
            </a:r>
          </a:p>
          <a:p>
            <a:pPr marL="342900" indent="-342900">
              <a:buFont typeface="Arial" panose="020B0604020202020204" pitchFamily="34" charset="0"/>
              <a:buChar char="•"/>
            </a:pPr>
            <a:r>
              <a:rPr lang="en-AU" sz="1600" dirty="0" smtClean="0">
                <a:latin typeface="+mn-lt"/>
              </a:rPr>
              <a:t>Reviewed every 4 years (most are due now due to RRL)</a:t>
            </a:r>
          </a:p>
        </p:txBody>
      </p:sp>
      <p:sp>
        <p:nvSpPr>
          <p:cNvPr id="4" name="Footer Placeholder 3"/>
          <p:cNvSpPr>
            <a:spLocks noGrp="1"/>
          </p:cNvSpPr>
          <p:nvPr>
            <p:ph type="ftr" sz="quarter" idx="11"/>
          </p:nvPr>
        </p:nvSpPr>
        <p:spPr/>
        <p:txBody>
          <a:bodyPr/>
          <a:lstStyle/>
          <a:p>
            <a:r>
              <a:rPr lang="en-US" dirty="0" smtClean="0"/>
              <a:t>Metro   |   Rail Safety </a:t>
            </a:r>
            <a:r>
              <a:rPr lang="en-US" smtClean="0"/>
              <a:t>Worker Competence</a:t>
            </a:r>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355" t="9962" r="31638" b="32107"/>
          <a:stretch/>
        </p:blipFill>
        <p:spPr bwMode="auto">
          <a:xfrm>
            <a:off x="3798311" y="1262884"/>
            <a:ext cx="5402840" cy="3385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092827" y="2355377"/>
            <a:ext cx="4813807" cy="1200329"/>
          </a:xfrm>
          <a:prstGeom prst="rect">
            <a:avLst/>
          </a:prstGeom>
          <a:solidFill>
            <a:schemeClr val="bg1"/>
          </a:solidFill>
          <a:ln w="38100">
            <a:solidFill>
              <a:srgbClr val="FF0000"/>
            </a:solidFill>
          </a:ln>
        </p:spPr>
        <p:txBody>
          <a:bodyPr wrap="square" rtlCol="0">
            <a:spAutoFit/>
          </a:bodyPr>
          <a:lstStyle/>
          <a:p>
            <a:r>
              <a:rPr lang="en-AU" dirty="0" smtClean="0"/>
              <a:t>Don’t have adequate transparency. For example, can’t tell difference between OHW and Substation Designer, or Track Designer and Drainage Designer, etc.</a:t>
            </a:r>
            <a:endParaRPr lang="en-AU" dirty="0"/>
          </a:p>
        </p:txBody>
      </p:sp>
    </p:spTree>
    <p:extLst>
      <p:ext uri="{BB962C8B-B14F-4D97-AF65-F5344CB8AC3E}">
        <p14:creationId xmlns:p14="http://schemas.microsoft.com/office/powerpoint/2010/main" val="1727189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of Competence (Proposed)</a:t>
            </a:r>
            <a:endParaRPr lang="en-US" dirty="0"/>
          </a:p>
        </p:txBody>
      </p:sp>
      <p:sp>
        <p:nvSpPr>
          <p:cNvPr id="3" name="Content Placeholder 2"/>
          <p:cNvSpPr>
            <a:spLocks noGrp="1"/>
          </p:cNvSpPr>
          <p:nvPr>
            <p:ph idx="1"/>
          </p:nvPr>
        </p:nvSpPr>
        <p:spPr>
          <a:xfrm>
            <a:off x="235179" y="1418283"/>
            <a:ext cx="8632596" cy="3134801"/>
          </a:xfrm>
        </p:spPr>
        <p:txBody>
          <a:bodyPr/>
          <a:lstStyle/>
          <a:p>
            <a:pPr marL="342900" indent="-342900">
              <a:buFont typeface="Arial" panose="020B0604020202020204" pitchFamily="34" charset="0"/>
              <a:buChar char="•"/>
            </a:pPr>
            <a:r>
              <a:rPr lang="en-AU" sz="1600" dirty="0"/>
              <a:t>Evidence of Tertiary </a:t>
            </a:r>
            <a:r>
              <a:rPr lang="en-AU" sz="1600" dirty="0" smtClean="0"/>
              <a:t>Qualifications and CV same as existing</a:t>
            </a:r>
          </a:p>
          <a:p>
            <a:pPr marL="342900" indent="-342900">
              <a:buFont typeface="Arial" panose="020B0604020202020204" pitchFamily="34" charset="0"/>
              <a:buChar char="•"/>
            </a:pPr>
            <a:r>
              <a:rPr lang="en-AU" sz="1600" dirty="0" smtClean="0"/>
              <a:t>Statement of Competence now required</a:t>
            </a:r>
          </a:p>
          <a:p>
            <a:pPr marL="806450" lvl="2" indent="-450850">
              <a:buFont typeface="Arial" panose="020B0604020202020204" pitchFamily="34" charset="0"/>
              <a:buChar char="•"/>
            </a:pPr>
            <a:r>
              <a:rPr lang="en-AU" sz="1600" dirty="0" smtClean="0">
                <a:solidFill>
                  <a:schemeClr val="tx2"/>
                </a:solidFill>
                <a:cs typeface="Neo Sans Medium"/>
              </a:rPr>
              <a:t>Demonstrate relevant experience in line with discipline specific role descriptions</a:t>
            </a:r>
          </a:p>
          <a:p>
            <a:pPr marL="806450" lvl="2" indent="-450850">
              <a:buFont typeface="Arial" panose="020B0604020202020204" pitchFamily="34" charset="0"/>
              <a:buChar char="•"/>
            </a:pPr>
            <a:r>
              <a:rPr lang="en-AU" sz="1600" dirty="0" smtClean="0">
                <a:solidFill>
                  <a:schemeClr val="tx2"/>
                </a:solidFill>
                <a:cs typeface="Neo Sans Medium"/>
              </a:rPr>
              <a:t>“Element of confidence” based on ARTC assessment (a.k.a. skills)</a:t>
            </a:r>
            <a:endParaRPr lang="en-US" sz="1600" dirty="0" smtClean="0">
              <a:solidFill>
                <a:schemeClr val="tx2"/>
              </a:solidFill>
              <a:cs typeface="Neo Sans Medium"/>
            </a:endParaRPr>
          </a:p>
        </p:txBody>
      </p:sp>
      <p:sp>
        <p:nvSpPr>
          <p:cNvPr id="4" name="Footer Placeholder 3"/>
          <p:cNvSpPr>
            <a:spLocks noGrp="1"/>
          </p:cNvSpPr>
          <p:nvPr>
            <p:ph type="ftr" sz="quarter" idx="11"/>
          </p:nvPr>
        </p:nvSpPr>
        <p:spPr/>
        <p:txBody>
          <a:bodyPr/>
          <a:lstStyle/>
          <a:p>
            <a:r>
              <a:rPr lang="en-US" dirty="0" smtClean="0"/>
              <a:t>Metro   |   Rail Safety </a:t>
            </a:r>
            <a:r>
              <a:rPr lang="en-US" smtClean="0"/>
              <a:t>Worker Competence</a:t>
            </a:r>
            <a:endParaRPr lang="en-US" dirty="0"/>
          </a:p>
        </p:txBody>
      </p:sp>
    </p:spTree>
    <p:extLst>
      <p:ext uri="{BB962C8B-B14F-4D97-AF65-F5344CB8AC3E}">
        <p14:creationId xmlns:p14="http://schemas.microsoft.com/office/powerpoint/2010/main" val="36500483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of Competence (Proposed)</a:t>
            </a:r>
            <a:endParaRPr lang="en-US" dirty="0"/>
          </a:p>
        </p:txBody>
      </p:sp>
      <p:sp>
        <p:nvSpPr>
          <p:cNvPr id="4" name="Footer Placeholder 3"/>
          <p:cNvSpPr>
            <a:spLocks noGrp="1"/>
          </p:cNvSpPr>
          <p:nvPr>
            <p:ph type="ftr" sz="quarter" idx="11"/>
          </p:nvPr>
        </p:nvSpPr>
        <p:spPr/>
        <p:txBody>
          <a:bodyPr/>
          <a:lstStyle/>
          <a:p>
            <a:r>
              <a:rPr lang="en-US" dirty="0" smtClean="0"/>
              <a:t>Metro   |   Rail Safety </a:t>
            </a:r>
            <a:r>
              <a:rPr lang="en-US" smtClean="0"/>
              <a:t>Worker Competence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10122548"/>
              </p:ext>
            </p:extLst>
          </p:nvPr>
        </p:nvGraphicFramePr>
        <p:xfrm>
          <a:off x="107576" y="1277467"/>
          <a:ext cx="8982637" cy="3380115"/>
        </p:xfrm>
        <a:graphic>
          <a:graphicData uri="http://schemas.openxmlformats.org/drawingml/2006/table">
            <a:tbl>
              <a:tblPr>
                <a:tableStyleId>{5C22544A-7EE6-4342-B048-85BDC9FD1C3A}</a:tableStyleId>
              </a:tblPr>
              <a:tblGrid>
                <a:gridCol w="2118207"/>
                <a:gridCol w="2182832"/>
                <a:gridCol w="2336013"/>
                <a:gridCol w="2345585"/>
              </a:tblGrid>
              <a:tr h="225432">
                <a:tc gridSpan="4">
                  <a:txBody>
                    <a:bodyPr/>
                    <a:lstStyle/>
                    <a:p>
                      <a:pPr algn="ctr" fontAlgn="ctr"/>
                      <a:r>
                        <a:rPr lang="en-AU" sz="800" u="none" strike="noStrike" dirty="0">
                          <a:effectLst/>
                        </a:rPr>
                        <a:t>Technical and Leadership Competencies</a:t>
                      </a:r>
                      <a:endParaRPr lang="en-AU" sz="800" b="1" i="0" u="none" strike="noStrike" dirty="0">
                        <a:solidFill>
                          <a:srgbClr val="993300"/>
                        </a:solidFill>
                        <a:effectLst/>
                        <a:latin typeface="Calibri"/>
                      </a:endParaRPr>
                    </a:p>
                  </a:txBody>
                  <a:tcPr marL="0" marR="0" marT="0" marB="0" anchor="ctr"/>
                </a:tc>
                <a:tc hMerge="1">
                  <a:txBody>
                    <a:bodyPr/>
                    <a:lstStyle/>
                    <a:p>
                      <a:endParaRPr lang="en-AU"/>
                    </a:p>
                  </a:txBody>
                  <a:tcPr/>
                </a:tc>
                <a:tc hMerge="1">
                  <a:txBody>
                    <a:bodyPr/>
                    <a:lstStyle/>
                    <a:p>
                      <a:endParaRPr lang="en-AU"/>
                    </a:p>
                  </a:txBody>
                  <a:tcPr/>
                </a:tc>
                <a:tc hMerge="1">
                  <a:txBody>
                    <a:bodyPr/>
                    <a:lstStyle/>
                    <a:p>
                      <a:endParaRPr lang="en-AU"/>
                    </a:p>
                  </a:txBody>
                  <a:tcPr/>
                </a:tc>
              </a:tr>
              <a:tr h="119346">
                <a:tc>
                  <a:txBody>
                    <a:bodyPr/>
                    <a:lstStyle/>
                    <a:p>
                      <a:pPr algn="ctr" fontAlgn="ctr"/>
                      <a:r>
                        <a:rPr lang="en-AU" sz="800" u="none" strike="noStrike" dirty="0">
                          <a:effectLst/>
                        </a:rPr>
                        <a:t>Element </a:t>
                      </a:r>
                      <a:r>
                        <a:rPr lang="en-AU" sz="800" u="none" strike="noStrike" dirty="0" smtClean="0">
                          <a:effectLst/>
                        </a:rPr>
                        <a:t>of Competence Description</a:t>
                      </a:r>
                      <a:endParaRPr lang="en-AU" sz="800" b="1" i="0" u="none" strike="noStrike" dirty="0">
                        <a:solidFill>
                          <a:srgbClr val="993300"/>
                        </a:solidFill>
                        <a:effectLst/>
                        <a:latin typeface="Calibri"/>
                      </a:endParaRPr>
                    </a:p>
                  </a:txBody>
                  <a:tcPr marL="0" marR="0" marT="0" marB="0" anchor="ctr"/>
                </a:tc>
                <a:tc>
                  <a:txBody>
                    <a:bodyPr/>
                    <a:lstStyle/>
                    <a:p>
                      <a:pPr algn="ctr" fontAlgn="ctr"/>
                      <a:r>
                        <a:rPr lang="en-AU" sz="800" u="none" strike="noStrike">
                          <a:effectLst/>
                        </a:rPr>
                        <a:t>Designer Level</a:t>
                      </a:r>
                      <a:endParaRPr lang="en-AU" sz="800" b="1" i="0" u="none" strike="noStrike">
                        <a:solidFill>
                          <a:srgbClr val="993300"/>
                        </a:solidFill>
                        <a:effectLst/>
                        <a:latin typeface="Calibri"/>
                      </a:endParaRPr>
                    </a:p>
                  </a:txBody>
                  <a:tcPr marL="0" marR="0" marT="0" marB="0" anchor="ctr"/>
                </a:tc>
                <a:tc>
                  <a:txBody>
                    <a:bodyPr/>
                    <a:lstStyle/>
                    <a:p>
                      <a:pPr algn="ctr" fontAlgn="ctr"/>
                      <a:r>
                        <a:rPr lang="en-AU" sz="800" u="none" strike="noStrike">
                          <a:effectLst/>
                        </a:rPr>
                        <a:t>Checker level</a:t>
                      </a:r>
                      <a:endParaRPr lang="en-AU" sz="800" b="1" i="0" u="none" strike="noStrike">
                        <a:solidFill>
                          <a:srgbClr val="993300"/>
                        </a:solidFill>
                        <a:effectLst/>
                        <a:latin typeface="Calibri"/>
                      </a:endParaRPr>
                    </a:p>
                  </a:txBody>
                  <a:tcPr marL="0" marR="0" marT="0" marB="0" anchor="ctr"/>
                </a:tc>
                <a:tc>
                  <a:txBody>
                    <a:bodyPr/>
                    <a:lstStyle/>
                    <a:p>
                      <a:pPr algn="ctr" fontAlgn="ctr"/>
                      <a:r>
                        <a:rPr lang="en-AU" sz="800" u="none" strike="noStrike" dirty="0">
                          <a:effectLst/>
                        </a:rPr>
                        <a:t>Approver Level</a:t>
                      </a:r>
                      <a:endParaRPr lang="en-AU" sz="800" b="1" i="0" u="none" strike="noStrike" dirty="0">
                        <a:solidFill>
                          <a:srgbClr val="993300"/>
                        </a:solidFill>
                        <a:effectLst/>
                        <a:latin typeface="Calibri"/>
                      </a:endParaRPr>
                    </a:p>
                  </a:txBody>
                  <a:tcPr marL="0" marR="0" marT="0" marB="0" anchor="ctr"/>
                </a:tc>
              </a:tr>
              <a:tr h="524834">
                <a:tc>
                  <a:txBody>
                    <a:bodyPr/>
                    <a:lstStyle/>
                    <a:p>
                      <a:pPr algn="l" fontAlgn="ctr"/>
                      <a:r>
                        <a:rPr lang="en-AU" sz="600" u="none" strike="noStrike" dirty="0">
                          <a:effectLst/>
                        </a:rPr>
                        <a:t>Interpret and scope design requirements including design drawings.</a:t>
                      </a:r>
                      <a:endParaRPr lang="en-AU" sz="600" b="0" i="0" u="none" strike="noStrike" dirty="0">
                        <a:solidFill>
                          <a:srgbClr val="000000"/>
                        </a:solidFill>
                        <a:effectLst/>
                        <a:latin typeface="Calibri"/>
                      </a:endParaRPr>
                    </a:p>
                  </a:txBody>
                  <a:tcPr marL="0" marR="0" marT="0" marB="0" anchor="ctr"/>
                </a:tc>
                <a:tc>
                  <a:txBody>
                    <a:bodyPr/>
                    <a:lstStyle/>
                    <a:p>
                      <a:pPr algn="l" fontAlgn="ctr"/>
                      <a:r>
                        <a:rPr lang="en-AU" sz="600" u="none" strike="noStrike">
                          <a:effectLst/>
                        </a:rPr>
                        <a:t>Undertstands requirements of discipline specific standards and project Funtional Requirements and can apply to the design process. </a:t>
                      </a:r>
                      <a:endParaRPr lang="en-AU" sz="600" b="0" i="0" u="none" strike="noStrike">
                        <a:solidFill>
                          <a:srgbClr val="000000"/>
                        </a:solidFill>
                        <a:effectLst/>
                        <a:latin typeface="Calibri"/>
                      </a:endParaRPr>
                    </a:p>
                  </a:txBody>
                  <a:tcPr marL="0" marR="0" marT="0" marB="0" anchor="ctr"/>
                </a:tc>
                <a:tc>
                  <a:txBody>
                    <a:bodyPr/>
                    <a:lstStyle/>
                    <a:p>
                      <a:pPr algn="l" fontAlgn="ctr"/>
                      <a:r>
                        <a:rPr lang="en-AU" sz="600" u="none" strike="noStrike">
                          <a:effectLst/>
                        </a:rPr>
                        <a:t>Evaluates and reviews discipline specific design scope requirements and identifies any gaps, or recommends changes to  Standards/Functional Requirements if appropriate.</a:t>
                      </a:r>
                      <a:endParaRPr lang="en-AU" sz="600" b="0" i="0" u="none" strike="noStrike">
                        <a:solidFill>
                          <a:srgbClr val="000000"/>
                        </a:solidFill>
                        <a:effectLst/>
                        <a:latin typeface="Calibri"/>
                      </a:endParaRPr>
                    </a:p>
                  </a:txBody>
                  <a:tcPr marL="0" marR="0" marT="0" marB="0" anchor="ctr"/>
                </a:tc>
                <a:tc>
                  <a:txBody>
                    <a:bodyPr/>
                    <a:lstStyle/>
                    <a:p>
                      <a:pPr algn="l" fontAlgn="ctr"/>
                      <a:r>
                        <a:rPr lang="en-AU" sz="600" u="none" strike="noStrike">
                          <a:effectLst/>
                        </a:rPr>
                        <a:t>Provide consultation, direction and leadership in the design process and capable of approving design scope. Ensures staff have appropriate experience to undertake detailed scoping tasks, defines systems to ensure requirements are addressed.</a:t>
                      </a:r>
                      <a:endParaRPr lang="en-AU" sz="600" b="0" i="0" u="none" strike="noStrike">
                        <a:solidFill>
                          <a:srgbClr val="000000"/>
                        </a:solidFill>
                        <a:effectLst/>
                        <a:latin typeface="Calibri"/>
                      </a:endParaRPr>
                    </a:p>
                  </a:txBody>
                  <a:tcPr marL="0" marR="0" marT="0" marB="0" anchor="ctr"/>
                </a:tc>
              </a:tr>
              <a:tr h="436774">
                <a:tc>
                  <a:txBody>
                    <a:bodyPr/>
                    <a:lstStyle/>
                    <a:p>
                      <a:pPr algn="l" fontAlgn="ctr"/>
                      <a:r>
                        <a:rPr lang="en-AU" sz="600" u="none" strike="noStrike" dirty="0">
                          <a:effectLst/>
                        </a:rPr>
                        <a:t>Understanding the drafting requirements to satisfy the CAD Standard</a:t>
                      </a:r>
                      <a:endParaRPr lang="en-AU" sz="600" b="0" i="0" u="none" strike="noStrike" dirty="0">
                        <a:solidFill>
                          <a:srgbClr val="000000"/>
                        </a:solidFill>
                        <a:effectLst/>
                        <a:latin typeface="Calibri"/>
                      </a:endParaRPr>
                    </a:p>
                  </a:txBody>
                  <a:tcPr marL="0" marR="0" marT="0" marB="0" anchor="ctr"/>
                </a:tc>
                <a:tc>
                  <a:txBody>
                    <a:bodyPr/>
                    <a:lstStyle/>
                    <a:p>
                      <a:pPr algn="l" fontAlgn="ctr"/>
                      <a:r>
                        <a:rPr lang="en-AU" sz="600" u="none" strike="noStrike">
                          <a:effectLst/>
                        </a:rPr>
                        <a:t>Follows processes to review the acceptability of submitted DMS drawings in accordance with MTM and PTV Standards. </a:t>
                      </a:r>
                      <a:endParaRPr lang="en-AU" sz="600" b="0" i="0" u="none" strike="noStrike">
                        <a:solidFill>
                          <a:srgbClr val="000000"/>
                        </a:solidFill>
                        <a:effectLst/>
                        <a:latin typeface="Calibri"/>
                      </a:endParaRPr>
                    </a:p>
                  </a:txBody>
                  <a:tcPr marL="0" marR="0" marT="0" marB="0" anchor="ctr"/>
                </a:tc>
                <a:tc>
                  <a:txBody>
                    <a:bodyPr/>
                    <a:lstStyle/>
                    <a:p>
                      <a:pPr algn="l" fontAlgn="ctr"/>
                      <a:r>
                        <a:rPr lang="en-AU" sz="600" u="none" strike="noStrike">
                          <a:effectLst/>
                        </a:rPr>
                        <a:t>Evaluates and reviews discipline specific drawings for approval and recommends any dispensations that would be acceptable in accordance with PTV CAD Standards. Identifies existing DMS drawings that need to be revised or superseded.</a:t>
                      </a:r>
                      <a:endParaRPr lang="en-AU" sz="600" b="0" i="0" u="none" strike="noStrike">
                        <a:solidFill>
                          <a:srgbClr val="000000"/>
                        </a:solidFill>
                        <a:effectLst/>
                        <a:latin typeface="Calibri"/>
                      </a:endParaRPr>
                    </a:p>
                  </a:txBody>
                  <a:tcPr marL="0" marR="0" marT="0" marB="0" anchor="ctr"/>
                </a:tc>
                <a:tc>
                  <a:txBody>
                    <a:bodyPr/>
                    <a:lstStyle/>
                    <a:p>
                      <a:pPr algn="l" fontAlgn="ctr"/>
                      <a:r>
                        <a:rPr lang="en-AU" sz="600" u="none" strike="noStrike">
                          <a:effectLst/>
                        </a:rPr>
                        <a:t>Provide consultation, direction and leadership in the preparation of Drawing Management Plans, CAD systems, CAD drawings with the capability to approve discipline specific drawings.</a:t>
                      </a:r>
                      <a:endParaRPr lang="en-AU" sz="600" b="0" i="0" u="none" strike="noStrike">
                        <a:solidFill>
                          <a:srgbClr val="000000"/>
                        </a:solidFill>
                        <a:effectLst/>
                        <a:latin typeface="Calibri"/>
                      </a:endParaRPr>
                    </a:p>
                  </a:txBody>
                  <a:tcPr marL="0" marR="0" marT="0" marB="0" anchor="ctr"/>
                </a:tc>
              </a:tr>
              <a:tr h="281790">
                <a:tc>
                  <a:txBody>
                    <a:bodyPr/>
                    <a:lstStyle/>
                    <a:p>
                      <a:pPr algn="l" fontAlgn="ctr"/>
                      <a:r>
                        <a:rPr lang="en-AU" sz="600" u="none" strike="noStrike">
                          <a:effectLst/>
                        </a:rPr>
                        <a:t>Undertake site investigations/ inspections and surveys to ensure base design data is verified.</a:t>
                      </a:r>
                      <a:endParaRPr lang="en-AU" sz="600" b="0" i="0" u="none" strike="noStrike">
                        <a:solidFill>
                          <a:srgbClr val="000000"/>
                        </a:solidFill>
                        <a:effectLst/>
                        <a:latin typeface="Calibri"/>
                      </a:endParaRPr>
                    </a:p>
                  </a:txBody>
                  <a:tcPr marL="0" marR="0" marT="0" marB="0" anchor="ctr"/>
                </a:tc>
                <a:tc>
                  <a:txBody>
                    <a:bodyPr/>
                    <a:lstStyle/>
                    <a:p>
                      <a:pPr algn="l" fontAlgn="ctr"/>
                      <a:r>
                        <a:rPr lang="en-AU" sz="600" u="none" strike="noStrike">
                          <a:effectLst/>
                        </a:rPr>
                        <a:t>Identifies requirements for site investigations and surveys, follows processes to capture site investigation information suitable for inclusion on drawings.</a:t>
                      </a:r>
                      <a:endParaRPr lang="en-AU" sz="600" b="0" i="0" u="none" strike="noStrike">
                        <a:solidFill>
                          <a:srgbClr val="000000"/>
                        </a:solidFill>
                        <a:effectLst/>
                        <a:latin typeface="Calibri"/>
                      </a:endParaRPr>
                    </a:p>
                  </a:txBody>
                  <a:tcPr marL="0" marR="0" marT="0" marB="0" anchor="ctr"/>
                </a:tc>
                <a:tc>
                  <a:txBody>
                    <a:bodyPr/>
                    <a:lstStyle/>
                    <a:p>
                      <a:pPr algn="l" fontAlgn="ctr"/>
                      <a:r>
                        <a:rPr lang="en-AU" sz="600" u="none" strike="noStrike">
                          <a:effectLst/>
                        </a:rPr>
                        <a:t>Evaluates and reviews discipline specific site investigation information on drawings and arranges approval as the competent employee in the drawing title block.</a:t>
                      </a:r>
                      <a:endParaRPr lang="en-AU" sz="600" b="0" i="0" u="none" strike="noStrike">
                        <a:solidFill>
                          <a:srgbClr val="000000"/>
                        </a:solidFill>
                        <a:effectLst/>
                        <a:latin typeface="Calibri"/>
                      </a:endParaRPr>
                    </a:p>
                  </a:txBody>
                  <a:tcPr marL="0" marR="0" marT="0" marB="0" anchor="ctr"/>
                </a:tc>
                <a:tc>
                  <a:txBody>
                    <a:bodyPr/>
                    <a:lstStyle/>
                    <a:p>
                      <a:pPr algn="l" fontAlgn="ctr"/>
                      <a:r>
                        <a:rPr lang="en-AU" sz="600" u="none" strike="noStrike">
                          <a:effectLst/>
                        </a:rPr>
                        <a:t>Provide consultation, direction and leadership in the capture of information for site investigation/surveys.</a:t>
                      </a:r>
                      <a:endParaRPr lang="en-AU" sz="600" b="0" i="0" u="none" strike="noStrike">
                        <a:solidFill>
                          <a:srgbClr val="000000"/>
                        </a:solidFill>
                        <a:effectLst/>
                        <a:latin typeface="Calibri"/>
                      </a:endParaRPr>
                    </a:p>
                  </a:txBody>
                  <a:tcPr marL="0" marR="0" marT="0" marB="0" anchor="ctr"/>
                </a:tc>
              </a:tr>
              <a:tr h="302924">
                <a:tc>
                  <a:txBody>
                    <a:bodyPr/>
                    <a:lstStyle/>
                    <a:p>
                      <a:pPr algn="l" fontAlgn="ctr"/>
                      <a:r>
                        <a:rPr lang="en-AU" sz="600" u="none" strike="noStrike">
                          <a:effectLst/>
                        </a:rPr>
                        <a:t>Ensure designs are compliant with Standards and Functional Requirements.</a:t>
                      </a:r>
                      <a:endParaRPr lang="en-AU" sz="600" b="0" i="0" u="none" strike="noStrike">
                        <a:solidFill>
                          <a:srgbClr val="000000"/>
                        </a:solidFill>
                        <a:effectLst/>
                        <a:latin typeface="Calibri"/>
                      </a:endParaRPr>
                    </a:p>
                  </a:txBody>
                  <a:tcPr marL="0" marR="0" marT="0" marB="0" anchor="ctr"/>
                </a:tc>
                <a:tc>
                  <a:txBody>
                    <a:bodyPr/>
                    <a:lstStyle/>
                    <a:p>
                      <a:pPr algn="l" fontAlgn="ctr"/>
                      <a:r>
                        <a:rPr lang="en-AU" sz="600" u="none" strike="noStrike">
                          <a:effectLst/>
                        </a:rPr>
                        <a:t>Completes self check of work, follows defined processes to have work checked/verified, incorporates review comments.</a:t>
                      </a:r>
                      <a:endParaRPr lang="en-AU" sz="600" b="0" i="0" u="none" strike="noStrike">
                        <a:solidFill>
                          <a:srgbClr val="FF0000"/>
                        </a:solidFill>
                        <a:effectLst/>
                        <a:latin typeface="Calibri"/>
                      </a:endParaRPr>
                    </a:p>
                  </a:txBody>
                  <a:tcPr marL="0" marR="0" marT="0" marB="0" anchor="ctr"/>
                </a:tc>
                <a:tc>
                  <a:txBody>
                    <a:bodyPr/>
                    <a:lstStyle/>
                    <a:p>
                      <a:pPr algn="l" fontAlgn="ctr"/>
                      <a:r>
                        <a:rPr lang="en-AU" sz="600" u="none" strike="noStrike">
                          <a:effectLst/>
                        </a:rPr>
                        <a:t>Evaluates and reviews discipline specific design documentation for compliance to standards and Functional Requirements.</a:t>
                      </a:r>
                      <a:endParaRPr lang="en-AU" sz="600" b="0" i="0" u="none" strike="noStrike">
                        <a:solidFill>
                          <a:srgbClr val="FF0000"/>
                        </a:solidFill>
                        <a:effectLst/>
                        <a:latin typeface="Calibri"/>
                      </a:endParaRPr>
                    </a:p>
                  </a:txBody>
                  <a:tcPr marL="0" marR="0" marT="0" marB="0" anchor="ctr"/>
                </a:tc>
                <a:tc>
                  <a:txBody>
                    <a:bodyPr/>
                    <a:lstStyle/>
                    <a:p>
                      <a:pPr algn="l" fontAlgn="ctr"/>
                      <a:r>
                        <a:rPr lang="en-AU" sz="600" u="none" strike="noStrike">
                          <a:effectLst/>
                        </a:rPr>
                        <a:t>Provide consultation, direction and leadership in the preparation of Design Management Plans with appropriate system for ensuring design documentation meets requirements.</a:t>
                      </a:r>
                      <a:endParaRPr lang="en-AU" sz="600" b="0" i="0" u="none" strike="noStrike">
                        <a:solidFill>
                          <a:srgbClr val="FF0000"/>
                        </a:solidFill>
                        <a:effectLst/>
                        <a:latin typeface="Calibri"/>
                      </a:endParaRPr>
                    </a:p>
                  </a:txBody>
                  <a:tcPr marL="0" marR="0" marT="0" marB="0" anchor="ctr"/>
                </a:tc>
              </a:tr>
              <a:tr h="211341">
                <a:tc>
                  <a:txBody>
                    <a:bodyPr/>
                    <a:lstStyle/>
                    <a:p>
                      <a:pPr algn="l" fontAlgn="ctr"/>
                      <a:r>
                        <a:rPr lang="en-AU" sz="600" u="none" strike="noStrike">
                          <a:effectLst/>
                        </a:rPr>
                        <a:t>Investigate the acceptability of non-conformances and prepare standard waiver submissions</a:t>
                      </a:r>
                      <a:endParaRPr lang="en-AU" sz="600" b="0" i="0" u="none" strike="noStrike">
                        <a:solidFill>
                          <a:srgbClr val="000000"/>
                        </a:solidFill>
                        <a:effectLst/>
                        <a:latin typeface="Calibri"/>
                      </a:endParaRPr>
                    </a:p>
                  </a:txBody>
                  <a:tcPr marL="0" marR="0" marT="0" marB="0" anchor="ctr"/>
                </a:tc>
                <a:tc>
                  <a:txBody>
                    <a:bodyPr/>
                    <a:lstStyle/>
                    <a:p>
                      <a:pPr algn="l" fontAlgn="ctr"/>
                      <a:r>
                        <a:rPr lang="en-AU" sz="600" u="none" strike="noStrike">
                          <a:effectLst/>
                        </a:rPr>
                        <a:t>Prepares information pertaining to non-conformances to assess acceptability.</a:t>
                      </a:r>
                      <a:endParaRPr lang="en-AU" sz="600" b="0" i="0" u="none" strike="noStrike">
                        <a:solidFill>
                          <a:srgbClr val="000000"/>
                        </a:solidFill>
                        <a:effectLst/>
                        <a:latin typeface="Calibri"/>
                      </a:endParaRPr>
                    </a:p>
                  </a:txBody>
                  <a:tcPr marL="0" marR="0" marT="0" marB="0" anchor="ctr"/>
                </a:tc>
                <a:tc>
                  <a:txBody>
                    <a:bodyPr/>
                    <a:lstStyle/>
                    <a:p>
                      <a:pPr algn="l" fontAlgn="ctr"/>
                      <a:r>
                        <a:rPr lang="en-AU" sz="600" u="none" strike="noStrike">
                          <a:effectLst/>
                        </a:rPr>
                        <a:t>Evaluates and reviews non-conformances against Standards and provides MTM with recommendations for controls.</a:t>
                      </a:r>
                      <a:endParaRPr lang="en-AU" sz="600" b="0" i="0" u="none" strike="noStrike">
                        <a:solidFill>
                          <a:srgbClr val="000000"/>
                        </a:solidFill>
                        <a:effectLst/>
                        <a:latin typeface="Calibri"/>
                      </a:endParaRPr>
                    </a:p>
                  </a:txBody>
                  <a:tcPr marL="0" marR="0" marT="0" marB="0" anchor="ctr"/>
                </a:tc>
                <a:tc>
                  <a:txBody>
                    <a:bodyPr/>
                    <a:lstStyle/>
                    <a:p>
                      <a:pPr algn="l" fontAlgn="ctr"/>
                      <a:r>
                        <a:rPr lang="en-AU" sz="600" u="none" strike="noStrike">
                          <a:effectLst/>
                        </a:rPr>
                        <a:t>Provide consultation, direction and leadership in the presentation of standard waivers.</a:t>
                      </a:r>
                      <a:endParaRPr lang="en-AU" sz="600" b="0" i="0" u="none" strike="noStrike">
                        <a:solidFill>
                          <a:srgbClr val="000000"/>
                        </a:solidFill>
                        <a:effectLst/>
                        <a:latin typeface="Calibri"/>
                      </a:endParaRPr>
                    </a:p>
                  </a:txBody>
                  <a:tcPr marL="0" marR="0" marT="0" marB="0" anchor="ctr"/>
                </a:tc>
              </a:tr>
              <a:tr h="429730">
                <a:tc>
                  <a:txBody>
                    <a:bodyPr/>
                    <a:lstStyle/>
                    <a:p>
                      <a:pPr algn="l" fontAlgn="b"/>
                      <a:r>
                        <a:rPr lang="en-AU" sz="600" u="none" strike="noStrike">
                          <a:effectLst/>
                        </a:rPr>
                        <a:t>Ensure integration of engineering systems with other professional input</a:t>
                      </a:r>
                      <a:endParaRPr lang="en-AU" sz="600" b="0" i="0" u="none" strike="noStrike">
                        <a:solidFill>
                          <a:srgbClr val="000000"/>
                        </a:solidFill>
                        <a:effectLst/>
                        <a:latin typeface="Calibri"/>
                      </a:endParaRPr>
                    </a:p>
                  </a:txBody>
                  <a:tcPr marL="0" marR="0" marT="0" marB="0" anchor="b"/>
                </a:tc>
                <a:tc>
                  <a:txBody>
                    <a:bodyPr/>
                    <a:lstStyle/>
                    <a:p>
                      <a:pPr algn="l" fontAlgn="ctr"/>
                      <a:r>
                        <a:rPr lang="en-AU" sz="600" u="none" strike="noStrike">
                          <a:effectLst/>
                        </a:rPr>
                        <a:t>Follows processes to review the integration of railway systems during the design process and within the submitted drawings, identifies where design is dependant on specialist advice/reports (eg geotechnical, bonding).</a:t>
                      </a:r>
                      <a:endParaRPr lang="en-AU" sz="600" b="0" i="0" u="none" strike="noStrike">
                        <a:solidFill>
                          <a:srgbClr val="000000"/>
                        </a:solidFill>
                        <a:effectLst/>
                        <a:latin typeface="Calibri"/>
                      </a:endParaRPr>
                    </a:p>
                  </a:txBody>
                  <a:tcPr marL="0" marR="0" marT="0" marB="0" anchor="ctr"/>
                </a:tc>
                <a:tc>
                  <a:txBody>
                    <a:bodyPr/>
                    <a:lstStyle/>
                    <a:p>
                      <a:pPr algn="l" fontAlgn="ctr"/>
                      <a:r>
                        <a:rPr lang="en-AU" sz="600" u="none" strike="noStrike">
                          <a:effectLst/>
                        </a:rPr>
                        <a:t>Identifies and manages interfaces between railway disciplines, evaluates requirements from specialist advice, evaluates and reviews integration of design documentation for acceptance.</a:t>
                      </a:r>
                      <a:endParaRPr lang="en-AU" sz="600" b="0" i="0" u="none" strike="noStrike">
                        <a:solidFill>
                          <a:srgbClr val="000000"/>
                        </a:solidFill>
                        <a:effectLst/>
                        <a:latin typeface="Calibri"/>
                      </a:endParaRPr>
                    </a:p>
                  </a:txBody>
                  <a:tcPr marL="0" marR="0" marT="0" marB="0" anchor="ctr"/>
                </a:tc>
                <a:tc>
                  <a:txBody>
                    <a:bodyPr/>
                    <a:lstStyle/>
                    <a:p>
                      <a:pPr algn="l" fontAlgn="ctr"/>
                      <a:r>
                        <a:rPr lang="en-AU" sz="600" u="none" strike="noStrike">
                          <a:effectLst/>
                        </a:rPr>
                        <a:t>Provide consultation, direction and leadership in the integration of railway systems, defines and applies process to ensure interfaces are managed.</a:t>
                      </a:r>
                      <a:endParaRPr lang="en-AU" sz="600" b="0" i="0" u="none" strike="noStrike">
                        <a:solidFill>
                          <a:srgbClr val="000000"/>
                        </a:solidFill>
                        <a:effectLst/>
                        <a:latin typeface="Calibri"/>
                      </a:endParaRPr>
                    </a:p>
                  </a:txBody>
                  <a:tcPr marL="0" marR="0" marT="0" marB="0" anchor="ctr"/>
                </a:tc>
              </a:tr>
              <a:tr h="422685">
                <a:tc>
                  <a:txBody>
                    <a:bodyPr/>
                    <a:lstStyle/>
                    <a:p>
                      <a:pPr algn="l" fontAlgn="ctr"/>
                      <a:r>
                        <a:rPr lang="en-AU" sz="600" u="none" strike="noStrike">
                          <a:effectLst/>
                        </a:rPr>
                        <a:t>Undertake the validation of designs (design checking and independent reviews)</a:t>
                      </a:r>
                      <a:endParaRPr lang="en-AU" sz="600" b="0" i="0" u="none" strike="noStrike">
                        <a:solidFill>
                          <a:srgbClr val="000000"/>
                        </a:solidFill>
                        <a:effectLst/>
                        <a:latin typeface="Calibri"/>
                      </a:endParaRPr>
                    </a:p>
                  </a:txBody>
                  <a:tcPr marL="0" marR="0" marT="0" marB="0" anchor="ctr"/>
                </a:tc>
                <a:tc>
                  <a:txBody>
                    <a:bodyPr/>
                    <a:lstStyle/>
                    <a:p>
                      <a:pPr algn="l" fontAlgn="ctr"/>
                      <a:r>
                        <a:rPr lang="en-AU" sz="600" u="none" strike="noStrike">
                          <a:effectLst/>
                        </a:rPr>
                        <a:t>Completes self check of work, follows defined processes to have work checked/verified, incorporates review comments.</a:t>
                      </a:r>
                      <a:endParaRPr lang="en-AU" sz="600" b="0" i="0" u="none" strike="noStrike">
                        <a:solidFill>
                          <a:srgbClr val="FF0000"/>
                        </a:solidFill>
                        <a:effectLst/>
                        <a:latin typeface="Calibri"/>
                      </a:endParaRPr>
                    </a:p>
                  </a:txBody>
                  <a:tcPr marL="0" marR="0" marT="0" marB="0" anchor="ctr"/>
                </a:tc>
                <a:tc>
                  <a:txBody>
                    <a:bodyPr/>
                    <a:lstStyle/>
                    <a:p>
                      <a:pPr algn="l" fontAlgn="ctr"/>
                      <a:r>
                        <a:rPr lang="en-AU" sz="600" u="none" strike="noStrike">
                          <a:effectLst/>
                        </a:rPr>
                        <a:t>Evaluates and reviews discipline specific design documentation for compliance to standards and Functional Requirements, ensures non-conformances are addressed, recommends controls for non-conformances that can't be resolved.</a:t>
                      </a:r>
                      <a:endParaRPr lang="en-AU" sz="600" b="0" i="0" u="none" strike="noStrike">
                        <a:solidFill>
                          <a:srgbClr val="FF0000"/>
                        </a:solidFill>
                        <a:effectLst/>
                        <a:latin typeface="Calibri"/>
                      </a:endParaRPr>
                    </a:p>
                  </a:txBody>
                  <a:tcPr marL="0" marR="0" marT="0" marB="0" anchor="ctr"/>
                </a:tc>
                <a:tc>
                  <a:txBody>
                    <a:bodyPr/>
                    <a:lstStyle/>
                    <a:p>
                      <a:pPr algn="l" fontAlgn="ctr"/>
                      <a:r>
                        <a:rPr lang="en-AU" sz="600" u="none" strike="noStrike">
                          <a:effectLst/>
                        </a:rPr>
                        <a:t>Ensures staff have appropriate experience to undertake checking verification tasks, defines systems for checking/verification of design documentation, documents process in Design Management Plan.</a:t>
                      </a:r>
                      <a:endParaRPr lang="en-AU" sz="600" b="0" i="0" u="none" strike="noStrike">
                        <a:solidFill>
                          <a:srgbClr val="FF0000"/>
                        </a:solidFill>
                        <a:effectLst/>
                        <a:latin typeface="Calibri"/>
                      </a:endParaRPr>
                    </a:p>
                  </a:txBody>
                  <a:tcPr marL="0" marR="0" marT="0" marB="0" anchor="ctr"/>
                </a:tc>
              </a:tr>
              <a:tr h="422685">
                <a:tc>
                  <a:txBody>
                    <a:bodyPr/>
                    <a:lstStyle/>
                    <a:p>
                      <a:pPr algn="l" fontAlgn="ctr"/>
                      <a:r>
                        <a:rPr lang="en-AU" sz="600" u="none" strike="noStrike">
                          <a:effectLst/>
                        </a:rPr>
                        <a:t>Preparing and maintaining documentation during the design process</a:t>
                      </a:r>
                      <a:endParaRPr lang="en-AU" sz="600" b="0" i="0" u="none" strike="noStrike">
                        <a:solidFill>
                          <a:srgbClr val="000000"/>
                        </a:solidFill>
                        <a:effectLst/>
                        <a:latin typeface="Calibri"/>
                      </a:endParaRPr>
                    </a:p>
                  </a:txBody>
                  <a:tcPr marL="0" marR="0" marT="0" marB="0" anchor="ctr"/>
                </a:tc>
                <a:tc>
                  <a:txBody>
                    <a:bodyPr/>
                    <a:lstStyle/>
                    <a:p>
                      <a:pPr algn="l" fontAlgn="ctr"/>
                      <a:r>
                        <a:rPr lang="en-AU" sz="600" u="none" strike="noStrike">
                          <a:effectLst/>
                        </a:rPr>
                        <a:t>Ability to prepare and maintain documentation during the design process in accordance with prescribed quality processes.</a:t>
                      </a:r>
                      <a:endParaRPr lang="en-AU" sz="600" b="0" i="0" u="none" strike="noStrike">
                        <a:solidFill>
                          <a:srgbClr val="000000"/>
                        </a:solidFill>
                        <a:effectLst/>
                        <a:latin typeface="Calibri"/>
                      </a:endParaRPr>
                    </a:p>
                  </a:txBody>
                  <a:tcPr marL="0" marR="0" marT="0" marB="0" anchor="ctr"/>
                </a:tc>
                <a:tc>
                  <a:txBody>
                    <a:bodyPr/>
                    <a:lstStyle/>
                    <a:p>
                      <a:pPr algn="l" fontAlgn="ctr"/>
                      <a:r>
                        <a:rPr lang="en-AU" sz="600" u="none" strike="noStrike">
                          <a:effectLst/>
                        </a:rPr>
                        <a:t>Provides direction and leadership to management of design documentation including management of discipline specifc design items (eg computations, design models, specialist reports).</a:t>
                      </a:r>
                      <a:endParaRPr lang="en-AU" sz="600" b="0" i="0" u="none" strike="noStrike">
                        <a:solidFill>
                          <a:srgbClr val="000000"/>
                        </a:solidFill>
                        <a:effectLst/>
                        <a:latin typeface="Calibri"/>
                      </a:endParaRPr>
                    </a:p>
                  </a:txBody>
                  <a:tcPr marL="0" marR="0" marT="0" marB="0" anchor="ctr"/>
                </a:tc>
                <a:tc>
                  <a:txBody>
                    <a:bodyPr/>
                    <a:lstStyle/>
                    <a:p>
                      <a:pPr algn="l" fontAlgn="ctr"/>
                      <a:r>
                        <a:rPr lang="en-AU" sz="600" u="none" strike="noStrike" dirty="0">
                          <a:effectLst/>
                        </a:rPr>
                        <a:t>Provide consultation, direction and leadership developing systems for maintaining documentation, developed document process in Design Management Plans with appropriate systems to ensure quality control is </a:t>
                      </a:r>
                      <a:r>
                        <a:rPr lang="en-AU" sz="600" u="none" strike="noStrike" dirty="0" smtClean="0">
                          <a:effectLst/>
                        </a:rPr>
                        <a:t>effectively </a:t>
                      </a:r>
                      <a:r>
                        <a:rPr lang="en-AU" sz="600" u="none" strike="noStrike" dirty="0">
                          <a:effectLst/>
                        </a:rPr>
                        <a:t>managed during the design process. </a:t>
                      </a:r>
                      <a:endParaRPr lang="en-AU" sz="600" b="0" i="0" u="none" strike="noStrike" dirty="0">
                        <a:solidFill>
                          <a:srgbClr val="000000"/>
                        </a:solidFill>
                        <a:effectLst/>
                        <a:latin typeface="Calibri"/>
                      </a:endParaRPr>
                    </a:p>
                  </a:txBody>
                  <a:tcPr marL="0" marR="0" marT="0" marB="0" anchor="ctr"/>
                </a:tc>
              </a:tr>
            </a:tbl>
          </a:graphicData>
        </a:graphic>
      </p:graphicFrame>
    </p:spTree>
    <p:extLst>
      <p:ext uri="{BB962C8B-B14F-4D97-AF65-F5344CB8AC3E}">
        <p14:creationId xmlns:p14="http://schemas.microsoft.com/office/powerpoint/2010/main" val="15160495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of Competence (Proposed)</a:t>
            </a:r>
            <a:endParaRPr lang="en-US" dirty="0"/>
          </a:p>
        </p:txBody>
      </p:sp>
      <p:sp>
        <p:nvSpPr>
          <p:cNvPr id="3" name="Content Placeholder 2"/>
          <p:cNvSpPr>
            <a:spLocks noGrp="1"/>
          </p:cNvSpPr>
          <p:nvPr>
            <p:ph idx="1"/>
          </p:nvPr>
        </p:nvSpPr>
        <p:spPr>
          <a:xfrm>
            <a:off x="235179" y="1418283"/>
            <a:ext cx="8632596" cy="3134801"/>
          </a:xfrm>
        </p:spPr>
        <p:txBody>
          <a:bodyPr/>
          <a:lstStyle/>
          <a:p>
            <a:pPr marL="342900" indent="-342900">
              <a:buFont typeface="Arial" panose="020B0604020202020204" pitchFamily="34" charset="0"/>
              <a:buChar char="•"/>
            </a:pPr>
            <a:r>
              <a:rPr lang="en-AU" sz="1600" dirty="0" smtClean="0"/>
              <a:t>Benefits for industry include:</a:t>
            </a:r>
            <a:endParaRPr lang="en-AU" sz="1600" dirty="0"/>
          </a:p>
          <a:p>
            <a:pPr marL="711200" lvl="1" indent="-342900">
              <a:buFont typeface="Arial" panose="020B0604020202020204" pitchFamily="34" charset="0"/>
              <a:buChar char="•"/>
            </a:pPr>
            <a:r>
              <a:rPr lang="en-US" sz="1600" dirty="0" smtClean="0">
                <a:solidFill>
                  <a:schemeClr val="tx2"/>
                </a:solidFill>
                <a:cs typeface="Neo Sans Medium"/>
              </a:rPr>
              <a:t>Compulsory minimum years experience now “Recommended,” providing adequate competency levels are demonstrated.</a:t>
            </a:r>
          </a:p>
          <a:p>
            <a:pPr marL="711200" lvl="1" indent="-342900">
              <a:buFont typeface="Arial" panose="020B0604020202020204" pitchFamily="34" charset="0"/>
              <a:buChar char="•"/>
            </a:pPr>
            <a:r>
              <a:rPr lang="en-US" sz="1600" dirty="0" smtClean="0">
                <a:solidFill>
                  <a:schemeClr val="tx2"/>
                </a:solidFill>
                <a:cs typeface="Neo Sans Medium"/>
              </a:rPr>
              <a:t>More flexibility to demonstrate higher level competency (</a:t>
            </a:r>
            <a:r>
              <a:rPr lang="en-US" sz="1600" dirty="0" err="1" smtClean="0">
                <a:solidFill>
                  <a:schemeClr val="tx2"/>
                </a:solidFill>
                <a:cs typeface="Neo Sans Medium"/>
              </a:rPr>
              <a:t>eg</a:t>
            </a:r>
            <a:r>
              <a:rPr lang="en-US" sz="1600" dirty="0" smtClean="0">
                <a:solidFill>
                  <a:schemeClr val="tx2"/>
                </a:solidFill>
                <a:cs typeface="Neo Sans Medium"/>
              </a:rPr>
              <a:t> a designer with 4 years of relevant experience designing pedestrian crossings may achieve a Checker competency for that area but Designer for other areas)</a:t>
            </a:r>
          </a:p>
          <a:p>
            <a:pPr marL="711200" lvl="1" indent="-342900">
              <a:buFont typeface="Arial" panose="020B0604020202020204" pitchFamily="34" charset="0"/>
              <a:buChar char="•"/>
            </a:pPr>
            <a:r>
              <a:rPr lang="en-US" sz="1600" dirty="0" smtClean="0">
                <a:solidFill>
                  <a:schemeClr val="tx2"/>
                </a:solidFill>
                <a:cs typeface="Neo Sans Medium"/>
              </a:rPr>
              <a:t>Easier for Designers/Checkers who are not “railway” designers to achieve competency in a specific area (</a:t>
            </a:r>
            <a:r>
              <a:rPr lang="en-US" sz="1600" dirty="0" err="1" smtClean="0">
                <a:solidFill>
                  <a:schemeClr val="tx2"/>
                </a:solidFill>
                <a:cs typeface="Neo Sans Medium"/>
              </a:rPr>
              <a:t>eg</a:t>
            </a:r>
            <a:r>
              <a:rPr lang="en-US" sz="1600" dirty="0" smtClean="0">
                <a:solidFill>
                  <a:schemeClr val="tx2"/>
                </a:solidFill>
                <a:cs typeface="Neo Sans Medium"/>
              </a:rPr>
              <a:t> a Fire Protection Engineer with only building industry experience).</a:t>
            </a:r>
          </a:p>
          <a:p>
            <a:pPr marL="711200" lvl="1" indent="-342900">
              <a:buFont typeface="Arial" panose="020B0604020202020204" pitchFamily="34" charset="0"/>
              <a:buChar char="•"/>
            </a:pPr>
            <a:endParaRPr lang="en-US" sz="1600" dirty="0" smtClean="0">
              <a:solidFill>
                <a:schemeClr val="tx2"/>
              </a:solidFill>
              <a:cs typeface="Neo Sans Medium"/>
            </a:endParaRPr>
          </a:p>
          <a:p>
            <a:pPr marL="711200" lvl="1" indent="-342900">
              <a:buFont typeface="Arial" panose="020B0604020202020204" pitchFamily="34" charset="0"/>
              <a:buChar char="•"/>
            </a:pPr>
            <a:endParaRPr lang="en-US" sz="1600" dirty="0" smtClean="0">
              <a:solidFill>
                <a:schemeClr val="tx2"/>
              </a:solidFill>
              <a:cs typeface="Neo Sans Medium"/>
            </a:endParaRPr>
          </a:p>
        </p:txBody>
      </p:sp>
      <p:sp>
        <p:nvSpPr>
          <p:cNvPr id="4" name="Footer Placeholder 3"/>
          <p:cNvSpPr>
            <a:spLocks noGrp="1"/>
          </p:cNvSpPr>
          <p:nvPr>
            <p:ph type="ftr" sz="quarter" idx="11"/>
          </p:nvPr>
        </p:nvSpPr>
        <p:spPr/>
        <p:txBody>
          <a:bodyPr/>
          <a:lstStyle/>
          <a:p>
            <a:r>
              <a:rPr lang="en-US" dirty="0" smtClean="0"/>
              <a:t>Metro   |   Rail Safety </a:t>
            </a:r>
            <a:r>
              <a:rPr lang="en-US" smtClean="0"/>
              <a:t>Worker Competence</a:t>
            </a:r>
            <a:endParaRPr lang="en-US" dirty="0"/>
          </a:p>
        </p:txBody>
      </p:sp>
    </p:spTree>
    <p:extLst>
      <p:ext uri="{BB962C8B-B14F-4D97-AF65-F5344CB8AC3E}">
        <p14:creationId xmlns:p14="http://schemas.microsoft.com/office/powerpoint/2010/main" val="21341132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a:t>
            </a:r>
            <a:endParaRPr lang="en-US" dirty="0"/>
          </a:p>
        </p:txBody>
      </p:sp>
      <p:sp>
        <p:nvSpPr>
          <p:cNvPr id="3" name="Content Placeholder 2"/>
          <p:cNvSpPr>
            <a:spLocks noGrp="1"/>
          </p:cNvSpPr>
          <p:nvPr>
            <p:ph idx="1"/>
          </p:nvPr>
        </p:nvSpPr>
        <p:spPr>
          <a:xfrm>
            <a:off x="235179" y="1418283"/>
            <a:ext cx="8270868" cy="3134801"/>
          </a:xfrm>
        </p:spPr>
        <p:txBody>
          <a:bodyPr/>
          <a:lstStyle/>
          <a:p>
            <a:pPr marL="342900" indent="-342900">
              <a:buFont typeface="Arial" panose="020B0604020202020204" pitchFamily="34" charset="0"/>
              <a:buChar char="•"/>
            </a:pPr>
            <a:r>
              <a:rPr lang="en-AU" sz="1600" dirty="0" smtClean="0"/>
              <a:t>New SOC and “Engineering and Design” matrix to go live on Onsite Website and Metro Academy in </a:t>
            </a:r>
            <a:r>
              <a:rPr lang="en-AU" sz="1600" dirty="0"/>
              <a:t>September 2017. </a:t>
            </a:r>
          </a:p>
          <a:p>
            <a:pPr marL="342900" indent="-342900">
              <a:buFont typeface="Arial" panose="020B0604020202020204" pitchFamily="34" charset="0"/>
              <a:buChar char="•"/>
            </a:pPr>
            <a:r>
              <a:rPr lang="en-AU" sz="1600" dirty="0" smtClean="0"/>
              <a:t>MTM will issue notification to all Designers, Checkers and Approvers with a MTM Competency.</a:t>
            </a:r>
          </a:p>
          <a:p>
            <a:pPr marL="342900" indent="-342900">
              <a:buFont typeface="Arial" panose="020B0604020202020204" pitchFamily="34" charset="0"/>
              <a:buChar char="•"/>
            </a:pPr>
            <a:r>
              <a:rPr lang="en-AU" sz="1600" dirty="0" smtClean="0"/>
              <a:t>Designers will have 9 months to provide relevant evidence and get assessed to the new SOC. Most MTM Competencies were issued for </a:t>
            </a:r>
            <a:r>
              <a:rPr lang="en-AU" sz="1600" dirty="0" smtClean="0"/>
              <a:t>Regional Rail Link Project </a:t>
            </a:r>
            <a:r>
              <a:rPr lang="en-AU" sz="1600" dirty="0" smtClean="0"/>
              <a:t>(4 years ago). This re-assessment aligns closely with </a:t>
            </a:r>
            <a:r>
              <a:rPr lang="en-AU" sz="1600" smtClean="0"/>
              <a:t>the timeframe </a:t>
            </a:r>
            <a:r>
              <a:rPr lang="en-AU" sz="1600" dirty="0" smtClean="0"/>
              <a:t>requirements </a:t>
            </a:r>
            <a:r>
              <a:rPr lang="en-AU" sz="1600" dirty="0" smtClean="0"/>
              <a:t>to be re-assessed.</a:t>
            </a:r>
          </a:p>
          <a:p>
            <a:pPr marL="342900" indent="-342900">
              <a:buFont typeface="Arial" panose="020B0604020202020204" pitchFamily="34" charset="0"/>
              <a:buChar char="•"/>
            </a:pPr>
            <a:endParaRPr lang="en-AU" sz="1600" dirty="0" smtClean="0"/>
          </a:p>
          <a:p>
            <a:pPr marL="711200" lvl="1" indent="-342900">
              <a:buFont typeface="Arial" panose="020B0604020202020204" pitchFamily="34" charset="0"/>
              <a:buChar char="•"/>
            </a:pPr>
            <a:endParaRPr lang="en-US" sz="1600" dirty="0" smtClean="0">
              <a:solidFill>
                <a:schemeClr val="tx2"/>
              </a:solidFill>
              <a:cs typeface="Neo Sans Medium"/>
            </a:endParaRPr>
          </a:p>
          <a:p>
            <a:pPr marL="711200" lvl="1" indent="-342900">
              <a:buFont typeface="Arial" panose="020B0604020202020204" pitchFamily="34" charset="0"/>
              <a:buChar char="•"/>
            </a:pPr>
            <a:endParaRPr lang="en-US" sz="1600" dirty="0" smtClean="0">
              <a:solidFill>
                <a:schemeClr val="tx2"/>
              </a:solidFill>
              <a:cs typeface="Neo Sans Medium"/>
            </a:endParaRPr>
          </a:p>
        </p:txBody>
      </p:sp>
      <p:sp>
        <p:nvSpPr>
          <p:cNvPr id="4" name="Footer Placeholder 3"/>
          <p:cNvSpPr>
            <a:spLocks noGrp="1"/>
          </p:cNvSpPr>
          <p:nvPr>
            <p:ph type="ftr" sz="quarter" idx="11"/>
          </p:nvPr>
        </p:nvSpPr>
        <p:spPr/>
        <p:txBody>
          <a:bodyPr/>
          <a:lstStyle/>
          <a:p>
            <a:r>
              <a:rPr lang="en-US" dirty="0" smtClean="0"/>
              <a:t>Metro   |   Rail Safety </a:t>
            </a:r>
            <a:r>
              <a:rPr lang="en-US" smtClean="0"/>
              <a:t>Worker Competence</a:t>
            </a:r>
            <a:endParaRPr lang="en-US" dirty="0"/>
          </a:p>
        </p:txBody>
      </p:sp>
    </p:spTree>
    <p:extLst>
      <p:ext uri="{BB962C8B-B14F-4D97-AF65-F5344CB8AC3E}">
        <p14:creationId xmlns:p14="http://schemas.microsoft.com/office/powerpoint/2010/main" val="2839807523"/>
      </p:ext>
    </p:extLst>
  </p:cSld>
  <p:clrMapOvr>
    <a:masterClrMapping/>
  </p:clrMapOvr>
  <p:timing>
    <p:tnLst>
      <p:par>
        <p:cTn id="1" dur="indefinite" restart="never" nodeType="tmRoot"/>
      </p:par>
    </p:tnLst>
  </p:timing>
</p:sld>
</file>

<file path=ppt/theme/theme1.xml><?xml version="1.0" encoding="utf-8"?>
<a:theme xmlns:a="http://schemas.openxmlformats.org/drawingml/2006/main" name="Metro 2015 template June 2015">
  <a:themeElements>
    <a:clrScheme name="Metro 2015">
      <a:dk1>
        <a:sysClr val="windowText" lastClr="000000"/>
      </a:dk1>
      <a:lt1>
        <a:sysClr val="window" lastClr="FFFFFF"/>
      </a:lt1>
      <a:dk2>
        <a:srgbClr val="005BAB"/>
      </a:dk2>
      <a:lt2>
        <a:srgbClr val="FFFFFF"/>
      </a:lt2>
      <a:accent1>
        <a:srgbClr val="2BABE8"/>
      </a:accent1>
      <a:accent2>
        <a:srgbClr val="8F0300"/>
      </a:accent2>
      <a:accent3>
        <a:srgbClr val="EF0500"/>
      </a:accent3>
      <a:accent4>
        <a:srgbClr val="FFC322"/>
      </a:accent4>
      <a:accent5>
        <a:srgbClr val="90C929"/>
      </a:accent5>
      <a:accent6>
        <a:srgbClr val="A72464"/>
      </a:accent6>
      <a:hlink>
        <a:srgbClr val="005BAB"/>
      </a:hlink>
      <a:folHlink>
        <a:srgbClr val="2BABE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Metro 2015 template June 2015</Template>
  <TotalTime>676</TotalTime>
  <Words>1155</Words>
  <Application>Microsoft Office PowerPoint</Application>
  <PresentationFormat>On-screen Show (16:9)</PresentationFormat>
  <Paragraphs>85</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Metro 2015 template June 2015</vt:lpstr>
      <vt:lpstr>Rail Safety Worker Engineering and Design  Competency</vt:lpstr>
      <vt:lpstr>Background</vt:lpstr>
      <vt:lpstr>Identifying and of Competency</vt:lpstr>
      <vt:lpstr>Assessment of Competence (Existing)</vt:lpstr>
      <vt:lpstr>Assessment of Competence (Proposed)</vt:lpstr>
      <vt:lpstr>Assessment of Competence (Proposed)</vt:lpstr>
      <vt:lpstr>Assessment of Competence (Proposed)</vt:lpstr>
      <vt:lpstr>Timeline</vt:lpstr>
    </vt:vector>
  </TitlesOfParts>
  <Company>Metro Trains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liam.palmer-cannon</dc:creator>
  <cp:lastModifiedBy>Liam Palmer-Cannon</cp:lastModifiedBy>
  <cp:revision>67</cp:revision>
  <dcterms:created xsi:type="dcterms:W3CDTF">2016-02-02T04:09:35Z</dcterms:created>
  <dcterms:modified xsi:type="dcterms:W3CDTF">2018-01-11T21:40:19Z</dcterms:modified>
</cp:coreProperties>
</file>